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6" r:id="rId6"/>
    <p:sldId id="260" r:id="rId7"/>
    <p:sldId id="262" r:id="rId8"/>
    <p:sldId id="263" r:id="rId9"/>
    <p:sldId id="265" r:id="rId10"/>
    <p:sldId id="267" r:id="rId11"/>
  </p:sldIdLst>
  <p:sldSz cx="14630400" cy="8229600"/>
  <p:notesSz cx="8229600" cy="14630400"/>
  <p:embeddedFontLst>
    <p:embeddedFont>
      <p:font typeface="Inter" panose="020B0604020202020204" charset="0"/>
      <p:regular r:id="rId13"/>
    </p:embeddedFont>
    <p:embeddedFont>
      <p:font typeface="Fira Sans" panose="020B0604020202020204" charset="0"/>
      <p:regular r:id="rId14"/>
      <p:bold r:id="rId15"/>
      <p:italic r:id="rId16"/>
      <p:boldItalic r:id="rId17"/>
    </p:embeddedFont>
    <p:embeddedFont>
      <p:font typeface="Calibri" panose="020F0502020204030204" pitchFamily="3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74" autoAdjust="0"/>
    <p:restoredTop sz="94610"/>
  </p:normalViewPr>
  <p:slideViewPr>
    <p:cSldViewPr snapToGrid="0" snapToObjects="1">
      <p:cViewPr varScale="1">
        <p:scale>
          <a:sx n="70" d="100"/>
          <a:sy n="70" d="100"/>
        </p:scale>
        <p:origin x="60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58379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134121" y="2541343"/>
            <a:ext cx="9144000" cy="2374233"/>
          </a:xfrm>
          <a:prstGeom prst="rect">
            <a:avLst/>
          </a:prstGeom>
          <a:noFill/>
          <a:ln/>
        </p:spPr>
        <p:txBody>
          <a:bodyPr wrap="square" lIns="0" tIns="0" rIns="0" bIns="0" rtlCol="0" anchor="t"/>
          <a:lstStyle/>
          <a:p>
            <a:pPr marL="0" indent="0">
              <a:lnSpc>
                <a:spcPts val="8800"/>
              </a:lnSpc>
              <a:buNone/>
            </a:pPr>
            <a:r>
              <a:rPr lang="en-US" sz="7000" b="1" kern="0" spc="-141" dirty="0">
                <a:solidFill>
                  <a:srgbClr val="FF8AAF"/>
                </a:solidFill>
                <a:latin typeface="Petrona Bold" pitchFamily="34" charset="0"/>
                <a:ea typeface="Petrona Bold" pitchFamily="34" charset="-122"/>
                <a:cs typeface="Petrona Bold" pitchFamily="34" charset="-120"/>
              </a:rPr>
              <a:t>Analyzing User Feedback for Error Detection</a:t>
            </a:r>
            <a:endParaRPr lang="en-US" sz="7000" dirty="0"/>
          </a:p>
        </p:txBody>
      </p:sp>
      <p:sp>
        <p:nvSpPr>
          <p:cNvPr id="4" name="Text 1"/>
          <p:cNvSpPr/>
          <p:nvPr/>
        </p:nvSpPr>
        <p:spPr>
          <a:xfrm>
            <a:off x="864037" y="4770358"/>
            <a:ext cx="741592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  </a:t>
            </a:r>
          </a:p>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						</a:t>
            </a:r>
          </a:p>
          <a:p>
            <a:pPr marL="0" indent="0">
              <a:lnSpc>
                <a:spcPts val="3100"/>
              </a:lnSpc>
              <a:buNone/>
            </a:pPr>
            <a:endParaRPr lang="en-US" sz="1900" kern="0" spc="-39" dirty="0">
              <a:solidFill>
                <a:srgbClr val="E0D6DE"/>
              </a:solidFill>
              <a:latin typeface="Inter" pitchFamily="34" charset="0"/>
              <a:ea typeface="Inter" pitchFamily="34" charset="-122"/>
              <a:cs typeface="Inter" pitchFamily="34" charset="-120"/>
            </a:endParaRPr>
          </a:p>
          <a:p>
            <a:pPr marL="0" indent="0">
              <a:lnSpc>
                <a:spcPts val="3100"/>
              </a:lnSpc>
              <a:buNone/>
            </a:pPr>
            <a:endParaRPr lang="en-US" sz="1900" kern="0" spc="-39" dirty="0">
              <a:solidFill>
                <a:srgbClr val="E0D6DE"/>
              </a:solidFill>
              <a:latin typeface="Inter" pitchFamily="34" charset="0"/>
              <a:ea typeface="Inter" pitchFamily="34" charset="-122"/>
              <a:cs typeface="Inter" pitchFamily="34" charset="-120"/>
            </a:endParaRPr>
          </a:p>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By : Sandeep Sangvi</a:t>
            </a:r>
            <a:endParaRPr lang="en-US" sz="1900" dirty="0"/>
          </a:p>
        </p:txBody>
      </p:sp>
      <p:sp>
        <p:nvSpPr>
          <p:cNvPr id="5" name="Text 2"/>
          <p:cNvSpPr/>
          <p:nvPr/>
        </p:nvSpPr>
        <p:spPr>
          <a:xfrm>
            <a:off x="864037" y="5443061"/>
            <a:ext cx="7415927" cy="395049"/>
          </a:xfrm>
          <a:prstGeom prst="rect">
            <a:avLst/>
          </a:prstGeom>
          <a:noFill/>
          <a:ln/>
        </p:spPr>
        <p:txBody>
          <a:bodyPr wrap="none" lIns="0" tIns="0" rIns="0" bIns="0" rtlCol="0" anchor="t"/>
          <a:lstStyle/>
          <a:p>
            <a:pPr marL="0" indent="0">
              <a:lnSpc>
                <a:spcPts val="3100"/>
              </a:lnSpc>
              <a:buNone/>
            </a:pPr>
            <a:endParaRPr lang="en-US" sz="1900" kern="0" spc="-39" dirty="0">
              <a:solidFill>
                <a:srgbClr val="E0D6DE"/>
              </a:solidFill>
              <a:latin typeface="Inter" pitchFamily="34" charset="0"/>
              <a:ea typeface="Inter" pitchFamily="34" charset="-122"/>
              <a:cs typeface="Inter" pitchFamily="34" charset="-120"/>
            </a:endParaRPr>
          </a:p>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				</a:t>
            </a:r>
          </a:p>
          <a:p>
            <a:pPr marL="0" indent="0">
              <a:lnSpc>
                <a:spcPts val="3100"/>
              </a:lnSpc>
              <a:buNone/>
            </a:pPr>
            <a:endParaRPr lang="en-US" sz="1900" kern="0" spc="-39" dirty="0">
              <a:solidFill>
                <a:srgbClr val="E0D6DE"/>
              </a:solidFill>
              <a:latin typeface="Inter" pitchFamily="34" charset="0"/>
              <a:ea typeface="Inter" pitchFamily="34" charset="-122"/>
              <a:cs typeface="Inter" pitchFamily="34" charset="-120"/>
            </a:endParaRPr>
          </a:p>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        Aravind Morigadi</a:t>
            </a:r>
            <a:endParaRPr lang="en-US" sz="1900" dirty="0"/>
          </a:p>
        </p:txBody>
      </p:sp>
      <p:sp>
        <p:nvSpPr>
          <p:cNvPr id="6" name="Text 3"/>
          <p:cNvSpPr/>
          <p:nvPr/>
        </p:nvSpPr>
        <p:spPr>
          <a:xfrm>
            <a:off x="864037" y="6115764"/>
            <a:ext cx="7415927" cy="395049"/>
          </a:xfrm>
          <a:prstGeom prst="rect">
            <a:avLst/>
          </a:prstGeom>
          <a:noFill/>
          <a:ln/>
        </p:spPr>
        <p:txBody>
          <a:bodyPr wrap="none" lIns="0" tIns="0" rIns="0" bIns="0" rtlCol="0" anchor="t"/>
          <a:lstStyle/>
          <a:p>
            <a:pPr marL="0" indent="0">
              <a:lnSpc>
                <a:spcPts val="3100"/>
              </a:lnSpc>
              <a:buNone/>
            </a:pPr>
            <a:endParaRPr lang="en-US" sz="1900" dirty="0"/>
          </a:p>
        </p:txBody>
      </p:sp>
      <p:sp>
        <p:nvSpPr>
          <p:cNvPr id="7" name="Text 4"/>
          <p:cNvSpPr/>
          <p:nvPr/>
        </p:nvSpPr>
        <p:spPr>
          <a:xfrm>
            <a:off x="864037" y="6788468"/>
            <a:ext cx="7415927" cy="395049"/>
          </a:xfrm>
          <a:prstGeom prst="rect">
            <a:avLst/>
          </a:prstGeom>
          <a:noFill/>
          <a:ln/>
        </p:spPr>
        <p:txBody>
          <a:bodyPr wrap="none" lIns="0" tIns="0" rIns="0" bIns="0" rtlCol="0" anchor="t"/>
          <a:lstStyle/>
          <a:p>
            <a:pPr marL="0" indent="0">
              <a:lnSpc>
                <a:spcPts val="3100"/>
              </a:lnSpc>
              <a:buNone/>
            </a:pPr>
            <a:endParaRPr lang="en-US" sz="1900" dirty="0"/>
          </a:p>
        </p:txBody>
      </p:sp>
      <p:sp>
        <p:nvSpPr>
          <p:cNvPr id="8" name="Text 0">
            <a:extLst>
              <a:ext uri="{FF2B5EF4-FFF2-40B4-BE49-F238E27FC236}">
                <a16:creationId xmlns="" xmlns:a16="http://schemas.microsoft.com/office/drawing/2014/main" id="{2AA76594-7722-13BE-1B29-0134A2ACFFEE}"/>
              </a:ext>
            </a:extLst>
          </p:cNvPr>
          <p:cNvSpPr/>
          <p:nvPr/>
        </p:nvSpPr>
        <p:spPr>
          <a:xfrm>
            <a:off x="134121" y="-4687"/>
            <a:ext cx="11592658" cy="2374232"/>
          </a:xfrm>
          <a:prstGeom prst="rect">
            <a:avLst/>
          </a:prstGeom>
          <a:noFill/>
          <a:ln/>
        </p:spPr>
        <p:txBody>
          <a:bodyPr wrap="square" lIns="0" tIns="0" rIns="0" bIns="0" rtlCol="0" anchor="t"/>
          <a:lstStyle/>
          <a:p>
            <a:pPr marL="0" indent="0">
              <a:lnSpc>
                <a:spcPts val="8800"/>
              </a:lnSpc>
              <a:buNone/>
            </a:pPr>
            <a:r>
              <a:rPr lang="en-US" sz="2800" b="1" kern="0" spc="-141" dirty="0">
                <a:solidFill>
                  <a:srgbClr val="FF8AAF"/>
                </a:solidFill>
                <a:latin typeface="Petrona Bold" pitchFamily="34" charset="0"/>
                <a:ea typeface="Petrona Bold" pitchFamily="34" charset="-122"/>
                <a:cs typeface="Petrona Bold" pitchFamily="34" charset="-120"/>
              </a:rPr>
              <a:t>University Of Dayton			Natural Language Processing</a:t>
            </a:r>
          </a:p>
          <a:p>
            <a:pPr marL="0" indent="0">
              <a:buNone/>
            </a:pPr>
            <a:r>
              <a:rPr lang="en-US" sz="2800" b="1" kern="0" spc="-141" dirty="0">
                <a:solidFill>
                  <a:srgbClr val="FF8AAF"/>
                </a:solidFill>
                <a:latin typeface="Petrona Bold" pitchFamily="34" charset="0"/>
                <a:ea typeface="Petrona Bold" pitchFamily="34" charset="-122"/>
              </a:rPr>
              <a:t>Project Presentation Part-1</a:t>
            </a:r>
            <a:endParaRPr lang="en-US" sz="2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9370" y="3779584"/>
            <a:ext cx="9567746" cy="1023357"/>
          </a:xfrm>
          <a:prstGeom prst="rect">
            <a:avLst/>
          </a:prstGeom>
        </p:spPr>
        <p:txBody>
          <a:bodyPr wrap="square">
            <a:spAutoFit/>
          </a:bodyPr>
          <a:lstStyle/>
          <a:p>
            <a:pPr>
              <a:lnSpc>
                <a:spcPts val="6350"/>
              </a:lnSpc>
            </a:pPr>
            <a:r>
              <a:rPr lang="en-US" sz="9600" b="1" kern="0" spc="-102" dirty="0">
                <a:solidFill>
                  <a:srgbClr val="FF8AAF"/>
                </a:solidFill>
                <a:latin typeface="Petrona Bold" pitchFamily="34" charset="0"/>
                <a:ea typeface="Petrona Bold" pitchFamily="34" charset="-122"/>
              </a:rPr>
              <a:t>Thank you…!</a:t>
            </a:r>
            <a:endParaRPr lang="en-US" sz="9600" dirty="0"/>
          </a:p>
        </p:txBody>
      </p:sp>
      <p:pic>
        <p:nvPicPr>
          <p:cNvPr id="3" name="Picture 2"/>
          <p:cNvPicPr>
            <a:picLocks noChangeAspect="1"/>
          </p:cNvPicPr>
          <p:nvPr/>
        </p:nvPicPr>
        <p:blipFill>
          <a:blip r:embed="rId2"/>
          <a:stretch>
            <a:fillRect/>
          </a:stretch>
        </p:blipFill>
        <p:spPr>
          <a:xfrm>
            <a:off x="11639550" y="7562850"/>
            <a:ext cx="2990850" cy="666750"/>
          </a:xfrm>
          <a:prstGeom prst="rect">
            <a:avLst/>
          </a:prstGeom>
        </p:spPr>
      </p:pic>
      <p:sp>
        <p:nvSpPr>
          <p:cNvPr id="4" name="Rectangle 3"/>
          <p:cNvSpPr/>
          <p:nvPr/>
        </p:nvSpPr>
        <p:spPr>
          <a:xfrm>
            <a:off x="7315200" y="5818732"/>
            <a:ext cx="7315200" cy="1384995"/>
          </a:xfrm>
          <a:prstGeom prst="rect">
            <a:avLst/>
          </a:prstGeom>
        </p:spPr>
        <p:txBody>
          <a:bodyPr>
            <a:spAutoFit/>
          </a:bodyPr>
          <a:lstStyle/>
          <a:p>
            <a:r>
              <a:rPr lang="en-US" sz="2800" dirty="0">
                <a:solidFill>
                  <a:schemeClr val="bg1"/>
                </a:solidFill>
              </a:rPr>
              <a:t>-Just as a weather forecast prepares you for the day ahead, this project equips developers with insights </a:t>
            </a:r>
            <a:r>
              <a:rPr lang="en-US" sz="2800">
                <a:solidFill>
                  <a:schemeClr val="bg1"/>
                </a:solidFill>
              </a:rPr>
              <a:t>to protect </a:t>
            </a:r>
            <a:r>
              <a:rPr lang="en-US" sz="2800" dirty="0">
                <a:solidFill>
                  <a:schemeClr val="bg1"/>
                </a:solidFill>
              </a:rPr>
              <a:t>tackle application issues.</a:t>
            </a:r>
          </a:p>
        </p:txBody>
      </p:sp>
    </p:spTree>
    <p:extLst>
      <p:ext uri="{BB962C8B-B14F-4D97-AF65-F5344CB8AC3E}">
        <p14:creationId xmlns:p14="http://schemas.microsoft.com/office/powerpoint/2010/main" val="2042466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6817894" y="2679032"/>
            <a:ext cx="6458783" cy="3400926"/>
          </a:xfrm>
          <a:prstGeom prst="rect">
            <a:avLst/>
          </a:prstGeom>
          <a:noFill/>
          <a:ln/>
        </p:spPr>
        <p:txBody>
          <a:bodyPr wrap="squar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This project simplifies how developers handle user feedback by using NLP technique. Our goal is to speed up error detection and resolution, helping developers fix problems faster and more effectively which speeds up error detection and resolution, improving app quality and user satisfaction.</a:t>
            </a:r>
            <a:endParaRPr lang="en-US" sz="1900" dirty="0"/>
          </a:p>
        </p:txBody>
      </p:sp>
      <p:pic>
        <p:nvPicPr>
          <p:cNvPr id="4" name="Picture 3"/>
          <p:cNvPicPr>
            <a:picLocks noChangeAspect="1"/>
          </p:cNvPicPr>
          <p:nvPr/>
        </p:nvPicPr>
        <p:blipFill>
          <a:blip r:embed="rId3"/>
          <a:stretch>
            <a:fillRect/>
          </a:stretch>
        </p:blipFill>
        <p:spPr>
          <a:xfrm>
            <a:off x="11639550" y="7460797"/>
            <a:ext cx="2990850" cy="666750"/>
          </a:xfrm>
          <a:prstGeom prst="rect">
            <a:avLst/>
          </a:prstGeom>
        </p:spPr>
      </p:pic>
      <p:sp>
        <p:nvSpPr>
          <p:cNvPr id="5" name="Text 0">
            <a:extLst>
              <a:ext uri="{FF2B5EF4-FFF2-40B4-BE49-F238E27FC236}">
                <a16:creationId xmlns="" xmlns:a16="http://schemas.microsoft.com/office/drawing/2014/main" id="{C4713CF1-E896-4095-7058-024481A7486D}"/>
              </a:ext>
            </a:extLst>
          </p:cNvPr>
          <p:cNvSpPr/>
          <p:nvPr/>
        </p:nvSpPr>
        <p:spPr>
          <a:xfrm>
            <a:off x="2058601" y="3033537"/>
            <a:ext cx="6480810" cy="1356435"/>
          </a:xfrm>
          <a:prstGeom prst="rect">
            <a:avLst/>
          </a:prstGeom>
          <a:noFill/>
          <a:ln/>
        </p:spPr>
        <p:txBody>
          <a:bodyPr wrap="none" lIns="0" tIns="0" rIns="0" bIns="0" rtlCol="0" anchor="t"/>
          <a:lstStyle/>
          <a:p>
            <a:pPr marL="0" indent="0">
              <a:lnSpc>
                <a:spcPts val="6350"/>
              </a:lnSpc>
              <a:buNone/>
            </a:pPr>
            <a:r>
              <a:rPr lang="en-US" sz="5100" b="1" u="sng" kern="0" spc="-102" dirty="0">
                <a:solidFill>
                  <a:srgbClr val="FF8AAF"/>
                </a:solidFill>
                <a:latin typeface="Petrona Bold" pitchFamily="34" charset="0"/>
                <a:ea typeface="Petrona Bold" pitchFamily="34" charset="-122"/>
              </a:rPr>
              <a:t>Project </a:t>
            </a:r>
          </a:p>
          <a:p>
            <a:pPr marL="0" indent="0">
              <a:lnSpc>
                <a:spcPts val="6350"/>
              </a:lnSpc>
              <a:buNone/>
            </a:pPr>
            <a:r>
              <a:rPr lang="en-US" sz="5100" b="1" u="sng" kern="0" spc="-102" dirty="0">
                <a:solidFill>
                  <a:srgbClr val="FF8AAF"/>
                </a:solidFill>
                <a:latin typeface="Petrona Bold" pitchFamily="34" charset="0"/>
                <a:ea typeface="Petrona Bold" pitchFamily="34" charset="-122"/>
              </a:rPr>
              <a:t>Introduction</a:t>
            </a:r>
            <a:endParaRPr lang="en-US" sz="5100" u="sng"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3" name="Text 0"/>
          <p:cNvSpPr/>
          <p:nvPr/>
        </p:nvSpPr>
        <p:spPr>
          <a:xfrm>
            <a:off x="842497" y="3282148"/>
            <a:ext cx="6480810" cy="1356435"/>
          </a:xfrm>
          <a:prstGeom prst="rect">
            <a:avLst/>
          </a:prstGeom>
          <a:noFill/>
          <a:ln/>
        </p:spPr>
        <p:txBody>
          <a:bodyPr wrap="none" lIns="0" tIns="0" rIns="0" bIns="0" rtlCol="0" anchor="t"/>
          <a:lstStyle/>
          <a:p>
            <a:pPr marL="0" indent="0">
              <a:lnSpc>
                <a:spcPts val="6350"/>
              </a:lnSpc>
              <a:buNone/>
            </a:pPr>
            <a:r>
              <a:rPr lang="en-US" sz="5100" b="1" u="sng" kern="0" spc="-102" dirty="0">
                <a:solidFill>
                  <a:srgbClr val="FF8AAF"/>
                </a:solidFill>
                <a:latin typeface="Petrona Bold" pitchFamily="34" charset="0"/>
                <a:ea typeface="Petrona Bold" pitchFamily="34" charset="-122"/>
                <a:cs typeface="Petrona Bold" pitchFamily="34" charset="-120"/>
              </a:rPr>
              <a:t>The Problem</a:t>
            </a:r>
            <a:endParaRPr lang="en-US" sz="5100" u="sng" dirty="0"/>
          </a:p>
        </p:txBody>
      </p:sp>
      <p:sp>
        <p:nvSpPr>
          <p:cNvPr id="4" name="Shape 1"/>
          <p:cNvSpPr/>
          <p:nvPr/>
        </p:nvSpPr>
        <p:spPr>
          <a:xfrm>
            <a:off x="830399" y="4331842"/>
            <a:ext cx="555427" cy="555427"/>
          </a:xfrm>
          <a:prstGeom prst="roundRect">
            <a:avLst>
              <a:gd name="adj" fmla="val 18669"/>
            </a:avLst>
          </a:prstGeom>
          <a:solidFill>
            <a:srgbClr val="2F1D63"/>
          </a:solidFill>
          <a:ln w="15240">
            <a:solidFill>
              <a:srgbClr val="48367C"/>
            </a:solidFill>
            <a:prstDash val="solid"/>
          </a:ln>
        </p:spPr>
      </p:sp>
      <p:sp>
        <p:nvSpPr>
          <p:cNvPr id="5" name="Text 2"/>
          <p:cNvSpPr/>
          <p:nvPr/>
        </p:nvSpPr>
        <p:spPr>
          <a:xfrm flipH="1">
            <a:off x="1108113" y="4474029"/>
            <a:ext cx="45719" cy="302548"/>
          </a:xfrm>
          <a:prstGeom prst="rect">
            <a:avLst/>
          </a:prstGeom>
          <a:noFill/>
          <a:ln/>
        </p:spPr>
        <p:txBody>
          <a:bodyPr wrap="none" lIns="0" tIns="0" rIns="0" bIns="0" rtlCol="0" anchor="t"/>
          <a:lstStyle/>
          <a:p>
            <a:pPr marL="0" indent="0" algn="ctr">
              <a:lnSpc>
                <a:spcPts val="3050"/>
              </a:lnSpc>
              <a:buNone/>
            </a:pPr>
            <a:r>
              <a:rPr lang="en-US" sz="3050" b="1" kern="0" spc="-61" dirty="0">
                <a:solidFill>
                  <a:srgbClr val="E0D6DE"/>
                </a:solidFill>
                <a:latin typeface="Petrona Bold" pitchFamily="34" charset="0"/>
                <a:ea typeface="Petrona Bold" pitchFamily="34" charset="-122"/>
                <a:cs typeface="Petrona Bold" pitchFamily="34" charset="-120"/>
              </a:rPr>
              <a:t>1</a:t>
            </a:r>
            <a:endParaRPr lang="en-US" sz="3050" dirty="0"/>
          </a:p>
        </p:txBody>
      </p:sp>
      <p:sp>
        <p:nvSpPr>
          <p:cNvPr id="6" name="Text 3"/>
          <p:cNvSpPr/>
          <p:nvPr/>
        </p:nvSpPr>
        <p:spPr>
          <a:xfrm>
            <a:off x="1663540" y="4455998"/>
            <a:ext cx="3240405" cy="405051"/>
          </a:xfrm>
          <a:prstGeom prst="rect">
            <a:avLst/>
          </a:prstGeom>
          <a:noFill/>
          <a:ln/>
        </p:spPr>
        <p:txBody>
          <a:bodyPr wrap="none" lIns="0" tIns="0" rIns="0" bIns="0" rtlCol="0" anchor="t"/>
          <a:lstStyle/>
          <a:p>
            <a:pPr marL="0" indent="0">
              <a:lnSpc>
                <a:spcPts val="3150"/>
              </a:lnSpc>
              <a:buNone/>
            </a:pPr>
            <a:r>
              <a:rPr lang="en-US" sz="2550" b="1" kern="0" spc="-51" dirty="0">
                <a:solidFill>
                  <a:srgbClr val="E0D6DE"/>
                </a:solidFill>
                <a:latin typeface="Petrona Bold" pitchFamily="34" charset="0"/>
                <a:ea typeface="Petrona Bold" pitchFamily="34" charset="-122"/>
                <a:cs typeface="Petrona Bold" pitchFamily="34" charset="-120"/>
              </a:rPr>
              <a:t>Data Overload</a:t>
            </a:r>
            <a:endParaRPr lang="en-US" sz="2550" dirty="0"/>
          </a:p>
        </p:txBody>
      </p:sp>
      <p:sp>
        <p:nvSpPr>
          <p:cNvPr id="7" name="Text 4"/>
          <p:cNvSpPr/>
          <p:nvPr/>
        </p:nvSpPr>
        <p:spPr>
          <a:xfrm>
            <a:off x="1616748" y="5202674"/>
            <a:ext cx="3333988" cy="1185148"/>
          </a:xfrm>
          <a:prstGeom prst="rect">
            <a:avLst/>
          </a:prstGeom>
          <a:noFill/>
          <a:ln/>
        </p:spPr>
        <p:txBody>
          <a:bodyPr wrap="squar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Large amounts of  user feedbacks and reviews make issue which makes identification difficult.</a:t>
            </a:r>
            <a:endParaRPr lang="en-US" sz="1900" dirty="0"/>
          </a:p>
        </p:txBody>
      </p:sp>
      <p:sp>
        <p:nvSpPr>
          <p:cNvPr id="8" name="Shape 5"/>
          <p:cNvSpPr/>
          <p:nvPr/>
        </p:nvSpPr>
        <p:spPr>
          <a:xfrm>
            <a:off x="5168271" y="4331841"/>
            <a:ext cx="555427" cy="555427"/>
          </a:xfrm>
          <a:prstGeom prst="roundRect">
            <a:avLst>
              <a:gd name="adj" fmla="val 18669"/>
            </a:avLst>
          </a:prstGeom>
          <a:solidFill>
            <a:srgbClr val="2F1D63"/>
          </a:solidFill>
          <a:ln w="15240">
            <a:solidFill>
              <a:srgbClr val="48367C"/>
            </a:solidFill>
            <a:prstDash val="solid"/>
          </a:ln>
        </p:spPr>
      </p:sp>
      <p:sp>
        <p:nvSpPr>
          <p:cNvPr id="9" name="Text 6"/>
          <p:cNvSpPr/>
          <p:nvPr/>
        </p:nvSpPr>
        <p:spPr>
          <a:xfrm>
            <a:off x="5339662" y="4471316"/>
            <a:ext cx="212646" cy="388858"/>
          </a:xfrm>
          <a:prstGeom prst="rect">
            <a:avLst/>
          </a:prstGeom>
          <a:noFill/>
          <a:ln/>
        </p:spPr>
        <p:txBody>
          <a:bodyPr wrap="none" lIns="0" tIns="0" rIns="0" bIns="0" rtlCol="0" anchor="t"/>
          <a:lstStyle/>
          <a:p>
            <a:pPr marL="0" indent="0" algn="ctr">
              <a:lnSpc>
                <a:spcPts val="3050"/>
              </a:lnSpc>
              <a:buNone/>
            </a:pPr>
            <a:r>
              <a:rPr lang="en-US" sz="3050" b="1" kern="0" spc="-61" dirty="0">
                <a:solidFill>
                  <a:srgbClr val="E0D6DE"/>
                </a:solidFill>
                <a:latin typeface="Petrona Bold" pitchFamily="34" charset="0"/>
                <a:ea typeface="Petrona Bold" pitchFamily="34" charset="-122"/>
                <a:cs typeface="Petrona Bold" pitchFamily="34" charset="-120"/>
              </a:rPr>
              <a:t>2</a:t>
            </a:r>
            <a:endParaRPr lang="en-US" sz="3050" dirty="0"/>
          </a:p>
        </p:txBody>
      </p:sp>
      <p:sp>
        <p:nvSpPr>
          <p:cNvPr id="10" name="Text 7"/>
          <p:cNvSpPr/>
          <p:nvPr/>
        </p:nvSpPr>
        <p:spPr>
          <a:xfrm>
            <a:off x="5988024" y="4455123"/>
            <a:ext cx="3240405" cy="405051"/>
          </a:xfrm>
          <a:prstGeom prst="rect">
            <a:avLst/>
          </a:prstGeom>
          <a:noFill/>
          <a:ln/>
        </p:spPr>
        <p:txBody>
          <a:bodyPr wrap="none" lIns="0" tIns="0" rIns="0" bIns="0" rtlCol="0" anchor="t"/>
          <a:lstStyle/>
          <a:p>
            <a:pPr marL="0" indent="0">
              <a:lnSpc>
                <a:spcPts val="3150"/>
              </a:lnSpc>
              <a:buNone/>
            </a:pPr>
            <a:r>
              <a:rPr lang="en-US" sz="2550" b="1" kern="0" spc="-51" dirty="0">
                <a:solidFill>
                  <a:srgbClr val="E0D6DE"/>
                </a:solidFill>
                <a:latin typeface="Petrona Bold" pitchFamily="34" charset="0"/>
                <a:ea typeface="Petrona Bold" pitchFamily="34" charset="-122"/>
                <a:cs typeface="Petrona Bold" pitchFamily="34" charset="-120"/>
              </a:rPr>
              <a:t>Slow Resolution</a:t>
            </a:r>
            <a:endParaRPr lang="en-US" sz="2550" dirty="0"/>
          </a:p>
        </p:txBody>
      </p:sp>
      <p:sp>
        <p:nvSpPr>
          <p:cNvPr id="11" name="Text 8"/>
          <p:cNvSpPr/>
          <p:nvPr/>
        </p:nvSpPr>
        <p:spPr>
          <a:xfrm>
            <a:off x="5733695" y="5132546"/>
            <a:ext cx="3333988" cy="790099"/>
          </a:xfrm>
          <a:prstGeom prst="rect">
            <a:avLst/>
          </a:prstGeom>
          <a:noFill/>
          <a:ln/>
        </p:spPr>
        <p:txBody>
          <a:bodyPr wrap="squar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The process of detecting and resolving errors based on feedback and this feedback is time-consuming, leading to delays in error resolution.</a:t>
            </a:r>
            <a:endParaRPr lang="en-US" sz="1900" dirty="0"/>
          </a:p>
        </p:txBody>
      </p:sp>
      <p:sp>
        <p:nvSpPr>
          <p:cNvPr id="12" name="Shape 9"/>
          <p:cNvSpPr/>
          <p:nvPr/>
        </p:nvSpPr>
        <p:spPr>
          <a:xfrm>
            <a:off x="9533943" y="4347589"/>
            <a:ext cx="555427" cy="555427"/>
          </a:xfrm>
          <a:prstGeom prst="roundRect">
            <a:avLst>
              <a:gd name="adj" fmla="val 18669"/>
            </a:avLst>
          </a:prstGeom>
          <a:solidFill>
            <a:srgbClr val="2F1D63"/>
          </a:solidFill>
          <a:ln w="15240">
            <a:solidFill>
              <a:srgbClr val="48367C"/>
            </a:solidFill>
            <a:prstDash val="solid"/>
          </a:ln>
        </p:spPr>
      </p:sp>
      <p:sp>
        <p:nvSpPr>
          <p:cNvPr id="13" name="Text 10"/>
          <p:cNvSpPr/>
          <p:nvPr/>
        </p:nvSpPr>
        <p:spPr>
          <a:xfrm>
            <a:off x="9705513" y="4455998"/>
            <a:ext cx="212288" cy="388858"/>
          </a:xfrm>
          <a:prstGeom prst="rect">
            <a:avLst/>
          </a:prstGeom>
          <a:noFill/>
          <a:ln/>
        </p:spPr>
        <p:txBody>
          <a:bodyPr wrap="none" lIns="0" tIns="0" rIns="0" bIns="0" rtlCol="0" anchor="t"/>
          <a:lstStyle/>
          <a:p>
            <a:pPr marL="0" indent="0" algn="ctr">
              <a:lnSpc>
                <a:spcPts val="3050"/>
              </a:lnSpc>
              <a:buNone/>
            </a:pPr>
            <a:r>
              <a:rPr lang="en-US" sz="3050" b="1" kern="0" spc="-61" dirty="0">
                <a:solidFill>
                  <a:srgbClr val="E0D6DE"/>
                </a:solidFill>
                <a:latin typeface="Petrona Bold" pitchFamily="34" charset="0"/>
                <a:ea typeface="Petrona Bold" pitchFamily="34" charset="-122"/>
                <a:cs typeface="Petrona Bold" pitchFamily="34" charset="-120"/>
              </a:rPr>
              <a:t>3</a:t>
            </a:r>
            <a:endParaRPr lang="en-US" sz="3050" dirty="0"/>
          </a:p>
        </p:txBody>
      </p:sp>
      <p:sp>
        <p:nvSpPr>
          <p:cNvPr id="14" name="Text 11"/>
          <p:cNvSpPr/>
          <p:nvPr/>
        </p:nvSpPr>
        <p:spPr>
          <a:xfrm>
            <a:off x="10394884" y="4407028"/>
            <a:ext cx="3240405" cy="405051"/>
          </a:xfrm>
          <a:prstGeom prst="rect">
            <a:avLst/>
          </a:prstGeom>
          <a:noFill/>
          <a:ln/>
        </p:spPr>
        <p:txBody>
          <a:bodyPr wrap="none" lIns="0" tIns="0" rIns="0" bIns="0" rtlCol="0" anchor="t"/>
          <a:lstStyle/>
          <a:p>
            <a:pPr marL="0" indent="0">
              <a:lnSpc>
                <a:spcPts val="3150"/>
              </a:lnSpc>
              <a:buNone/>
            </a:pPr>
            <a:r>
              <a:rPr lang="en-US" sz="2550" b="1" kern="0" spc="-51" dirty="0">
                <a:solidFill>
                  <a:srgbClr val="E0D6DE"/>
                </a:solidFill>
                <a:latin typeface="Petrona Bold" pitchFamily="34" charset="0"/>
                <a:ea typeface="Petrona Bold" pitchFamily="34" charset="-122"/>
                <a:cs typeface="Petrona Bold" pitchFamily="34" charset="-120"/>
              </a:rPr>
              <a:t>Disorganized Feedback</a:t>
            </a:r>
            <a:endParaRPr lang="en-US" sz="2550" dirty="0"/>
          </a:p>
        </p:txBody>
      </p:sp>
      <p:sp>
        <p:nvSpPr>
          <p:cNvPr id="15" name="Text 12"/>
          <p:cNvSpPr/>
          <p:nvPr/>
        </p:nvSpPr>
        <p:spPr>
          <a:xfrm>
            <a:off x="10432375" y="5107305"/>
            <a:ext cx="3333988" cy="1185148"/>
          </a:xfrm>
          <a:prstGeom prst="rect">
            <a:avLst/>
          </a:prstGeom>
          <a:noFill/>
          <a:ln/>
        </p:spPr>
        <p:txBody>
          <a:bodyPr wrap="squar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User feedback is often unstructured and lacks context, making it difficult to prioritize.</a:t>
            </a:r>
            <a:endParaRPr lang="en-US" sz="1900" dirty="0"/>
          </a:p>
        </p:txBody>
      </p:sp>
      <p:pic>
        <p:nvPicPr>
          <p:cNvPr id="18" name="Picture 17"/>
          <p:cNvPicPr>
            <a:picLocks noChangeAspect="1"/>
          </p:cNvPicPr>
          <p:nvPr/>
        </p:nvPicPr>
        <p:blipFill>
          <a:blip r:embed="rId4"/>
          <a:stretch>
            <a:fillRect/>
          </a:stretch>
        </p:blipFill>
        <p:spPr>
          <a:xfrm>
            <a:off x="11605296" y="7559720"/>
            <a:ext cx="2990850" cy="6667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2371606"/>
            <a:ext cx="6480810" cy="809982"/>
          </a:xfrm>
          <a:prstGeom prst="rect">
            <a:avLst/>
          </a:prstGeom>
          <a:noFill/>
          <a:ln/>
        </p:spPr>
        <p:txBody>
          <a:bodyPr wrap="none" lIns="0" tIns="0" rIns="0" bIns="0" rtlCol="0" anchor="t"/>
          <a:lstStyle/>
          <a:p>
            <a:pPr marL="0" indent="0">
              <a:lnSpc>
                <a:spcPts val="6350"/>
              </a:lnSpc>
              <a:buNone/>
            </a:pPr>
            <a:r>
              <a:rPr lang="en-US" sz="5100" b="1" u="sng" kern="0" spc="-102" dirty="0">
                <a:solidFill>
                  <a:srgbClr val="FF8AAF"/>
                </a:solidFill>
                <a:latin typeface="Petrona Bold" pitchFamily="34" charset="0"/>
                <a:ea typeface="Petrona Bold" pitchFamily="34" charset="-122"/>
                <a:cs typeface="Petrona Bold" pitchFamily="34" charset="-120"/>
              </a:rPr>
              <a:t>Key Insights</a:t>
            </a:r>
            <a:endParaRPr lang="en-US" sz="5100" u="sng" dirty="0"/>
          </a:p>
        </p:txBody>
      </p:sp>
      <p:sp>
        <p:nvSpPr>
          <p:cNvPr id="3" name="Text 1"/>
          <p:cNvSpPr/>
          <p:nvPr/>
        </p:nvSpPr>
        <p:spPr>
          <a:xfrm>
            <a:off x="864037" y="3593433"/>
            <a:ext cx="3240405" cy="610308"/>
          </a:xfrm>
          <a:prstGeom prst="rect">
            <a:avLst/>
          </a:prstGeom>
          <a:noFill/>
          <a:ln/>
        </p:spPr>
        <p:txBody>
          <a:bodyPr wrap="none" lIns="0" tIns="0" rIns="0" bIns="0" rtlCol="0" anchor="t"/>
          <a:lstStyle/>
          <a:p>
            <a:pPr marL="0" indent="0">
              <a:lnSpc>
                <a:spcPts val="3150"/>
              </a:lnSpc>
              <a:buNone/>
            </a:pPr>
            <a:r>
              <a:rPr lang="en-US" sz="2550" b="1" kern="0" spc="-51" dirty="0">
                <a:solidFill>
                  <a:srgbClr val="FF8AAF"/>
                </a:solidFill>
                <a:latin typeface="Petrona Bold" pitchFamily="34" charset="0"/>
                <a:ea typeface="Petrona Bold" pitchFamily="34" charset="-122"/>
                <a:cs typeface="Petrona Bold" pitchFamily="34" charset="-120"/>
              </a:rPr>
              <a:t>1. Emotional Cues</a:t>
            </a:r>
            <a:endParaRPr lang="en-US" sz="2550" dirty="0"/>
          </a:p>
        </p:txBody>
      </p:sp>
      <p:sp>
        <p:nvSpPr>
          <p:cNvPr id="4" name="Text 2"/>
          <p:cNvSpPr/>
          <p:nvPr/>
        </p:nvSpPr>
        <p:spPr>
          <a:xfrm>
            <a:off x="864037" y="4203741"/>
            <a:ext cx="3898821" cy="1431963"/>
          </a:xfrm>
          <a:prstGeom prst="rect">
            <a:avLst/>
          </a:prstGeom>
          <a:noFill/>
          <a:ln/>
        </p:spPr>
        <p:txBody>
          <a:bodyPr wrap="squar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User feedback often contains emotional indicators highlighting </a:t>
            </a:r>
            <a:r>
              <a:rPr lang="en-US" sz="1900" kern="0" spc="-39" dirty="0" smtClean="0">
                <a:solidFill>
                  <a:srgbClr val="E0D6DE"/>
                </a:solidFill>
                <a:latin typeface="Inter" pitchFamily="34" charset="0"/>
                <a:ea typeface="Inter" pitchFamily="34" charset="-122"/>
                <a:cs typeface="Inter" pitchFamily="34" charset="-120"/>
              </a:rPr>
              <a:t>the </a:t>
            </a:r>
            <a:r>
              <a:rPr lang="en-US" sz="1900" kern="0" spc="-39" dirty="0">
                <a:solidFill>
                  <a:srgbClr val="E0D6DE"/>
                </a:solidFill>
                <a:latin typeface="Inter" pitchFamily="34" charset="0"/>
                <a:ea typeface="Inter" pitchFamily="34" charset="-122"/>
                <a:cs typeface="Inter" pitchFamily="34" charset="-120"/>
              </a:rPr>
              <a:t>issues.</a:t>
            </a:r>
            <a:endParaRPr lang="en-US" sz="1900" dirty="0"/>
          </a:p>
        </p:txBody>
      </p:sp>
      <p:sp>
        <p:nvSpPr>
          <p:cNvPr id="5" name="Text 3"/>
          <p:cNvSpPr/>
          <p:nvPr/>
        </p:nvSpPr>
        <p:spPr>
          <a:xfrm>
            <a:off x="5372695" y="3593433"/>
            <a:ext cx="3240405" cy="610307"/>
          </a:xfrm>
          <a:prstGeom prst="rect">
            <a:avLst/>
          </a:prstGeom>
          <a:noFill/>
          <a:ln/>
        </p:spPr>
        <p:txBody>
          <a:bodyPr wrap="none" lIns="0" tIns="0" rIns="0" bIns="0" rtlCol="0" anchor="t"/>
          <a:lstStyle/>
          <a:p>
            <a:pPr marL="0" indent="0">
              <a:lnSpc>
                <a:spcPts val="3150"/>
              </a:lnSpc>
              <a:buNone/>
            </a:pPr>
            <a:r>
              <a:rPr lang="en-US" sz="2550" b="1" kern="0" spc="-51" dirty="0">
                <a:solidFill>
                  <a:srgbClr val="FF8AAF"/>
                </a:solidFill>
                <a:latin typeface="Petrona Bold" pitchFamily="34" charset="0"/>
                <a:ea typeface="Petrona Bold" pitchFamily="34" charset="-122"/>
                <a:cs typeface="Petrona Bold" pitchFamily="34" charset="-120"/>
              </a:rPr>
              <a:t>2. Automation Potential</a:t>
            </a:r>
            <a:endParaRPr lang="en-US" sz="2550" dirty="0"/>
          </a:p>
        </p:txBody>
      </p:sp>
      <p:sp>
        <p:nvSpPr>
          <p:cNvPr id="6" name="Text 4"/>
          <p:cNvSpPr/>
          <p:nvPr/>
        </p:nvSpPr>
        <p:spPr>
          <a:xfrm>
            <a:off x="5372695" y="4203741"/>
            <a:ext cx="3898821" cy="1431963"/>
          </a:xfrm>
          <a:prstGeom prst="rect">
            <a:avLst/>
          </a:prstGeom>
          <a:noFill/>
          <a:ln/>
        </p:spPr>
        <p:txBody>
          <a:bodyPr wrap="squar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NLP can automate error categorization and prioritization.</a:t>
            </a:r>
            <a:endParaRPr lang="en-US" sz="1900" dirty="0"/>
          </a:p>
        </p:txBody>
      </p:sp>
      <p:sp>
        <p:nvSpPr>
          <p:cNvPr id="7" name="Text 5"/>
          <p:cNvSpPr/>
          <p:nvPr/>
        </p:nvSpPr>
        <p:spPr>
          <a:xfrm>
            <a:off x="9881354" y="3593433"/>
            <a:ext cx="3240405" cy="610307"/>
          </a:xfrm>
          <a:prstGeom prst="rect">
            <a:avLst/>
          </a:prstGeom>
          <a:noFill/>
          <a:ln/>
        </p:spPr>
        <p:txBody>
          <a:bodyPr wrap="none" lIns="0" tIns="0" rIns="0" bIns="0" rtlCol="0" anchor="t"/>
          <a:lstStyle/>
          <a:p>
            <a:pPr marL="0" indent="0">
              <a:lnSpc>
                <a:spcPts val="3150"/>
              </a:lnSpc>
              <a:buNone/>
            </a:pPr>
            <a:r>
              <a:rPr lang="en-US" sz="2550" b="1" kern="0" spc="-51" dirty="0">
                <a:solidFill>
                  <a:srgbClr val="FF8AAF"/>
                </a:solidFill>
                <a:latin typeface="Petrona Bold" pitchFamily="34" charset="0"/>
                <a:ea typeface="Petrona Bold" pitchFamily="34" charset="-122"/>
                <a:cs typeface="Petrona Bold" pitchFamily="34" charset="-120"/>
              </a:rPr>
              <a:t>3. Hidden Patterns</a:t>
            </a:r>
            <a:endParaRPr lang="en-US" sz="2550" dirty="0"/>
          </a:p>
        </p:txBody>
      </p:sp>
      <p:sp>
        <p:nvSpPr>
          <p:cNvPr id="8" name="Text 6"/>
          <p:cNvSpPr/>
          <p:nvPr/>
        </p:nvSpPr>
        <p:spPr>
          <a:xfrm>
            <a:off x="9881354" y="4203741"/>
            <a:ext cx="3898821" cy="1431963"/>
          </a:xfrm>
          <a:prstGeom prst="rect">
            <a:avLst/>
          </a:prstGeom>
          <a:noFill/>
          <a:ln/>
        </p:spPr>
        <p:txBody>
          <a:bodyPr wrap="square" lIns="0" tIns="0" rIns="0" bIns="0" rtlCol="0" anchor="t"/>
          <a:lstStyle/>
          <a:p>
            <a:pPr>
              <a:lnSpc>
                <a:spcPts val="3100"/>
              </a:lnSpc>
            </a:pPr>
            <a:r>
              <a:rPr lang="en-US" sz="1900" kern="0" spc="-39" dirty="0">
                <a:solidFill>
                  <a:srgbClr val="E0D6DE"/>
                </a:solidFill>
                <a:latin typeface="Inter" pitchFamily="34" charset="0"/>
                <a:ea typeface="Inter" pitchFamily="34" charset="-122"/>
                <a:cs typeface="Inter" pitchFamily="34" charset="-120"/>
              </a:rPr>
              <a:t>User feedback often reveals early signs of problems, allowing developers to fix issues before they grow into major concerns</a:t>
            </a:r>
            <a:r>
              <a:rPr lang="en-US" sz="1900" kern="0" spc="-39" dirty="0" smtClean="0">
                <a:solidFill>
                  <a:srgbClr val="E0D6DE"/>
                </a:solidFill>
                <a:latin typeface="Inter" pitchFamily="34" charset="0"/>
                <a:ea typeface="Inter" pitchFamily="34" charset="-122"/>
                <a:cs typeface="Inter" pitchFamily="34" charset="-120"/>
              </a:rPr>
              <a:t>.</a:t>
            </a:r>
            <a:endParaRPr lang="en-US" sz="1900" dirty="0"/>
          </a:p>
        </p:txBody>
      </p:sp>
      <p:pic>
        <p:nvPicPr>
          <p:cNvPr id="9" name="Picture 8"/>
          <p:cNvPicPr>
            <a:picLocks noChangeAspect="1"/>
          </p:cNvPicPr>
          <p:nvPr/>
        </p:nvPicPr>
        <p:blipFill>
          <a:blip r:embed="rId3"/>
          <a:stretch>
            <a:fillRect/>
          </a:stretch>
        </p:blipFill>
        <p:spPr>
          <a:xfrm>
            <a:off x="11626334" y="7562850"/>
            <a:ext cx="2990850" cy="66675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descr="preencoded.png"/>
          <p:cNvPicPr>
            <a:picLocks noChangeAspect="1"/>
          </p:cNvPicPr>
          <p:nvPr/>
        </p:nvPicPr>
        <p:blipFill>
          <a:blip r:embed="rId2"/>
          <a:stretch>
            <a:fillRect/>
          </a:stretch>
        </p:blipFill>
        <p:spPr>
          <a:xfrm>
            <a:off x="0" y="0"/>
            <a:ext cx="5486400" cy="8230195"/>
          </a:xfrm>
          <a:prstGeom prst="rect">
            <a:avLst/>
          </a:prstGeom>
        </p:spPr>
      </p:pic>
      <p:sp>
        <p:nvSpPr>
          <p:cNvPr id="4" name="Rectangle 3"/>
          <p:cNvSpPr/>
          <p:nvPr/>
        </p:nvSpPr>
        <p:spPr>
          <a:xfrm>
            <a:off x="6106886" y="1764776"/>
            <a:ext cx="7315200" cy="1682512"/>
          </a:xfrm>
          <a:prstGeom prst="rect">
            <a:avLst/>
          </a:prstGeom>
        </p:spPr>
        <p:txBody>
          <a:bodyPr wrap="square">
            <a:spAutoFit/>
          </a:bodyPr>
          <a:lstStyle/>
          <a:p>
            <a:pPr>
              <a:lnSpc>
                <a:spcPts val="3050"/>
              </a:lnSpc>
            </a:pPr>
            <a:r>
              <a:rPr lang="en-US" dirty="0">
                <a:solidFill>
                  <a:srgbClr val="DAD1E6"/>
                </a:solidFill>
                <a:latin typeface="Fira Sans" pitchFamily="34" charset="0"/>
                <a:ea typeface="Fira Sans" pitchFamily="34" charset="-122"/>
                <a:cs typeface="Fira Sans" pitchFamily="34" charset="-120"/>
              </a:rPr>
              <a:t>1.  </a:t>
            </a:r>
            <a:r>
              <a:rPr lang="en-US" b="1" dirty="0">
                <a:solidFill>
                  <a:srgbClr val="DAD1E6"/>
                </a:solidFill>
                <a:latin typeface="Fira Sans" pitchFamily="34" charset="0"/>
                <a:ea typeface="Fira Sans" pitchFamily="34" charset="-122"/>
                <a:cs typeface="Fira Sans" pitchFamily="34" charset="-120"/>
              </a:rPr>
              <a:t>Sentiment Analysis in Software Engineering: How Far Can We Go?</a:t>
            </a:r>
          </a:p>
          <a:p>
            <a:pPr>
              <a:lnSpc>
                <a:spcPts val="3050"/>
              </a:lnSpc>
            </a:pPr>
            <a:r>
              <a:rPr lang="en-US" dirty="0">
                <a:solidFill>
                  <a:srgbClr val="DAD1E6"/>
                </a:solidFill>
                <a:latin typeface="Fira Sans" pitchFamily="34" charset="0"/>
                <a:ea typeface="Fira Sans" pitchFamily="34" charset="-122"/>
                <a:cs typeface="Fira Sans" pitchFamily="34" charset="-120"/>
              </a:rPr>
              <a:t>Authors: Guzman, E., </a:t>
            </a:r>
            <a:r>
              <a:rPr lang="en-US" dirty="0" err="1">
                <a:solidFill>
                  <a:srgbClr val="DAD1E6"/>
                </a:solidFill>
                <a:latin typeface="Fira Sans" pitchFamily="34" charset="0"/>
                <a:ea typeface="Fira Sans" pitchFamily="34" charset="-122"/>
                <a:cs typeface="Fira Sans" pitchFamily="34" charset="-120"/>
              </a:rPr>
              <a:t>Ayalew</a:t>
            </a:r>
            <a:r>
              <a:rPr lang="en-US" dirty="0">
                <a:solidFill>
                  <a:srgbClr val="DAD1E6"/>
                </a:solidFill>
                <a:latin typeface="Fira Sans" pitchFamily="34" charset="0"/>
                <a:ea typeface="Fira Sans" pitchFamily="34" charset="-122"/>
                <a:cs typeface="Fira Sans" pitchFamily="34" charset="-120"/>
              </a:rPr>
              <a:t>, Y., &amp; </a:t>
            </a:r>
            <a:r>
              <a:rPr lang="en-US" dirty="0" err="1">
                <a:solidFill>
                  <a:srgbClr val="DAD1E6"/>
                </a:solidFill>
                <a:latin typeface="Fira Sans" pitchFamily="34" charset="0"/>
                <a:ea typeface="Fira Sans" pitchFamily="34" charset="-122"/>
                <a:cs typeface="Fira Sans" pitchFamily="34" charset="-120"/>
              </a:rPr>
              <a:t>Maalej</a:t>
            </a:r>
            <a:r>
              <a:rPr lang="en-US" dirty="0">
                <a:solidFill>
                  <a:srgbClr val="DAD1E6"/>
                </a:solidFill>
                <a:latin typeface="Fira Sans" pitchFamily="34" charset="0"/>
                <a:ea typeface="Fira Sans" pitchFamily="34" charset="-122"/>
                <a:cs typeface="Fira Sans" pitchFamily="34" charset="-120"/>
              </a:rPr>
              <a:t>, W. (2014)</a:t>
            </a:r>
          </a:p>
          <a:p>
            <a:pPr>
              <a:lnSpc>
                <a:spcPts val="3050"/>
              </a:lnSpc>
            </a:pPr>
            <a:r>
              <a:rPr lang="en-US" dirty="0">
                <a:solidFill>
                  <a:srgbClr val="DAD1E6"/>
                </a:solidFill>
                <a:latin typeface="Fira Sans" pitchFamily="34" charset="0"/>
                <a:ea typeface="Fira Sans" pitchFamily="34" charset="-122"/>
                <a:cs typeface="Fira Sans" pitchFamily="34" charset="-120"/>
              </a:rPr>
              <a:t>Explores the use of sentiment analysis to interpret user emotions in bug reports and reviews, helping improve software quality.</a:t>
            </a:r>
            <a:endParaRPr lang="en-US" dirty="0"/>
          </a:p>
        </p:txBody>
      </p:sp>
      <p:sp>
        <p:nvSpPr>
          <p:cNvPr id="5" name="Rectangle 4"/>
          <p:cNvSpPr/>
          <p:nvPr/>
        </p:nvSpPr>
        <p:spPr>
          <a:xfrm>
            <a:off x="6106886" y="3746273"/>
            <a:ext cx="7500257" cy="1682512"/>
          </a:xfrm>
          <a:prstGeom prst="rect">
            <a:avLst/>
          </a:prstGeom>
        </p:spPr>
        <p:txBody>
          <a:bodyPr wrap="square">
            <a:spAutoFit/>
          </a:bodyPr>
          <a:lstStyle/>
          <a:p>
            <a:pPr>
              <a:lnSpc>
                <a:spcPts val="3050"/>
              </a:lnSpc>
            </a:pPr>
            <a:r>
              <a:rPr lang="en-US" dirty="0">
                <a:solidFill>
                  <a:srgbClr val="DAD1E6"/>
                </a:solidFill>
                <a:latin typeface="Fira Sans" pitchFamily="34" charset="0"/>
                <a:ea typeface="Fira Sans" pitchFamily="34" charset="-122"/>
                <a:cs typeface="Fira Sans" pitchFamily="34" charset="-120"/>
              </a:rPr>
              <a:t>2.  </a:t>
            </a:r>
            <a:r>
              <a:rPr lang="en-US" b="1" dirty="0">
                <a:solidFill>
                  <a:srgbClr val="DAD1E6"/>
                </a:solidFill>
                <a:latin typeface="Fira Sans" pitchFamily="34" charset="0"/>
                <a:ea typeface="Fira Sans" pitchFamily="34" charset="-122"/>
                <a:cs typeface="Fira Sans" pitchFamily="34" charset="-120"/>
              </a:rPr>
              <a:t>Automated Bug Report Categorization</a:t>
            </a:r>
          </a:p>
          <a:p>
            <a:pPr>
              <a:lnSpc>
                <a:spcPts val="3050"/>
              </a:lnSpc>
            </a:pPr>
            <a:r>
              <a:rPr lang="en-US" dirty="0">
                <a:solidFill>
                  <a:srgbClr val="DAD1E6"/>
                </a:solidFill>
                <a:latin typeface="Fira Sans" pitchFamily="34" charset="0"/>
                <a:ea typeface="Fira Sans" pitchFamily="34" charset="-122"/>
                <a:cs typeface="Fira Sans" pitchFamily="34" charset="-120"/>
              </a:rPr>
              <a:t>Authors: </a:t>
            </a:r>
            <a:r>
              <a:rPr lang="en-US" dirty="0" err="1">
                <a:solidFill>
                  <a:srgbClr val="DAD1E6"/>
                </a:solidFill>
                <a:latin typeface="Fira Sans" pitchFamily="34" charset="0"/>
                <a:ea typeface="Fira Sans" pitchFamily="34" charset="-122"/>
                <a:cs typeface="Fira Sans" pitchFamily="34" charset="-120"/>
              </a:rPr>
              <a:t>Antoniol</a:t>
            </a:r>
            <a:r>
              <a:rPr lang="en-US" dirty="0">
                <a:solidFill>
                  <a:srgbClr val="DAD1E6"/>
                </a:solidFill>
                <a:latin typeface="Fira Sans" pitchFamily="34" charset="0"/>
                <a:ea typeface="Fira Sans" pitchFamily="34" charset="-122"/>
                <a:cs typeface="Fira Sans" pitchFamily="34" charset="-120"/>
              </a:rPr>
              <a:t>, G., </a:t>
            </a:r>
            <a:r>
              <a:rPr lang="en-US" dirty="0" err="1">
                <a:solidFill>
                  <a:srgbClr val="DAD1E6"/>
                </a:solidFill>
                <a:latin typeface="Fira Sans" pitchFamily="34" charset="0"/>
                <a:ea typeface="Fira Sans" pitchFamily="34" charset="-122"/>
                <a:cs typeface="Fira Sans" pitchFamily="34" charset="-120"/>
              </a:rPr>
              <a:t>Ayari</a:t>
            </a:r>
            <a:r>
              <a:rPr lang="en-US" dirty="0">
                <a:solidFill>
                  <a:srgbClr val="DAD1E6"/>
                </a:solidFill>
                <a:latin typeface="Fira Sans" pitchFamily="34" charset="0"/>
                <a:ea typeface="Fira Sans" pitchFamily="34" charset="-122"/>
                <a:cs typeface="Fira Sans" pitchFamily="34" charset="-120"/>
              </a:rPr>
              <a:t>, &amp; </a:t>
            </a:r>
            <a:r>
              <a:rPr lang="en-US" dirty="0" err="1">
                <a:solidFill>
                  <a:srgbClr val="DAD1E6"/>
                </a:solidFill>
                <a:latin typeface="Fira Sans" pitchFamily="34" charset="0"/>
                <a:ea typeface="Fira Sans" pitchFamily="34" charset="-122"/>
                <a:cs typeface="Fira Sans" pitchFamily="34" charset="-120"/>
              </a:rPr>
              <a:t>Gueheneuc</a:t>
            </a:r>
            <a:r>
              <a:rPr lang="en-US" dirty="0">
                <a:solidFill>
                  <a:srgbClr val="DAD1E6"/>
                </a:solidFill>
                <a:latin typeface="Fira Sans" pitchFamily="34" charset="0"/>
                <a:ea typeface="Fira Sans" pitchFamily="34" charset="-122"/>
                <a:cs typeface="Fira Sans" pitchFamily="34" charset="-120"/>
              </a:rPr>
              <a:t>, Y. G. (2008)</a:t>
            </a:r>
          </a:p>
          <a:p>
            <a:pPr>
              <a:lnSpc>
                <a:spcPts val="3050"/>
              </a:lnSpc>
            </a:pPr>
            <a:r>
              <a:rPr lang="en-US" dirty="0">
                <a:solidFill>
                  <a:srgbClr val="DAD1E6"/>
                </a:solidFill>
                <a:latin typeface="Fira Sans" pitchFamily="34" charset="0"/>
                <a:ea typeface="Fira Sans" pitchFamily="34" charset="-122"/>
                <a:cs typeface="Fira Sans" pitchFamily="34" charset="-120"/>
              </a:rPr>
              <a:t>Discusses NLP techniques for automating bug report classification, allowing developers to identify and address issues faster.</a:t>
            </a:r>
          </a:p>
        </p:txBody>
      </p:sp>
      <p:sp>
        <p:nvSpPr>
          <p:cNvPr id="6" name="Rectangle 5"/>
          <p:cNvSpPr/>
          <p:nvPr/>
        </p:nvSpPr>
        <p:spPr>
          <a:xfrm>
            <a:off x="6106886" y="5727770"/>
            <a:ext cx="7315200" cy="1682512"/>
          </a:xfrm>
          <a:prstGeom prst="rect">
            <a:avLst/>
          </a:prstGeom>
        </p:spPr>
        <p:txBody>
          <a:bodyPr>
            <a:spAutoFit/>
          </a:bodyPr>
          <a:lstStyle/>
          <a:p>
            <a:pPr>
              <a:lnSpc>
                <a:spcPts val="3050"/>
              </a:lnSpc>
            </a:pPr>
            <a:r>
              <a:rPr lang="en-US" dirty="0">
                <a:solidFill>
                  <a:srgbClr val="DAD1E6"/>
                </a:solidFill>
                <a:latin typeface="Fira Sans" pitchFamily="34" charset="0"/>
                <a:ea typeface="Fira Sans" pitchFamily="34" charset="-122"/>
                <a:cs typeface="Fira Sans" pitchFamily="34" charset="-120"/>
              </a:rPr>
              <a:t>3.  </a:t>
            </a:r>
            <a:r>
              <a:rPr lang="en-US" b="1" dirty="0">
                <a:solidFill>
                  <a:srgbClr val="DAD1E6"/>
                </a:solidFill>
                <a:latin typeface="Fira Sans" pitchFamily="34" charset="0"/>
                <a:ea typeface="Fira Sans" pitchFamily="34" charset="-122"/>
                <a:cs typeface="Fira Sans" pitchFamily="34" charset="-120"/>
              </a:rPr>
              <a:t>Error Detection for </a:t>
            </a:r>
            <a:r>
              <a:rPr lang="en-US" b="1" dirty="0" smtClean="0">
                <a:solidFill>
                  <a:srgbClr val="DAD1E6"/>
                </a:solidFill>
                <a:latin typeface="Fira Sans" pitchFamily="34" charset="0"/>
                <a:ea typeface="Fira Sans" pitchFamily="34" charset="-122"/>
                <a:cs typeface="Fira Sans" pitchFamily="34" charset="-120"/>
              </a:rPr>
              <a:t>Software </a:t>
            </a:r>
            <a:r>
              <a:rPr lang="en-US" b="1" dirty="0">
                <a:solidFill>
                  <a:srgbClr val="DAD1E6"/>
                </a:solidFill>
                <a:latin typeface="Fira Sans" pitchFamily="34" charset="0"/>
                <a:ea typeface="Fira Sans" pitchFamily="34" charset="-122"/>
                <a:cs typeface="Fira Sans" pitchFamily="34" charset="-120"/>
              </a:rPr>
              <a:t>Monitoring</a:t>
            </a:r>
          </a:p>
          <a:p>
            <a:pPr>
              <a:lnSpc>
                <a:spcPts val="3050"/>
              </a:lnSpc>
            </a:pPr>
            <a:r>
              <a:rPr lang="en-US" dirty="0">
                <a:solidFill>
                  <a:srgbClr val="DAD1E6"/>
                </a:solidFill>
                <a:latin typeface="Fira Sans" pitchFamily="34" charset="0"/>
                <a:ea typeface="Fira Sans" pitchFamily="34" charset="-122"/>
                <a:cs typeface="Fira Sans" pitchFamily="34" charset="-120"/>
              </a:rPr>
              <a:t>Authors: He, S., Zhu, J., </a:t>
            </a:r>
            <a:r>
              <a:rPr lang="en-US" dirty="0" err="1">
                <a:solidFill>
                  <a:srgbClr val="DAD1E6"/>
                </a:solidFill>
                <a:latin typeface="Fira Sans" pitchFamily="34" charset="0"/>
                <a:ea typeface="Fira Sans" pitchFamily="34" charset="-122"/>
                <a:cs typeface="Fira Sans" pitchFamily="34" charset="-120"/>
              </a:rPr>
              <a:t>Zheng</a:t>
            </a:r>
            <a:r>
              <a:rPr lang="en-US" dirty="0">
                <a:solidFill>
                  <a:srgbClr val="DAD1E6"/>
                </a:solidFill>
                <a:latin typeface="Fira Sans" pitchFamily="34" charset="0"/>
                <a:ea typeface="Fira Sans" pitchFamily="34" charset="-122"/>
                <a:cs typeface="Fira Sans" pitchFamily="34" charset="-120"/>
              </a:rPr>
              <a:t>, Z., &amp; </a:t>
            </a:r>
            <a:r>
              <a:rPr lang="en-US" dirty="0" err="1">
                <a:solidFill>
                  <a:srgbClr val="DAD1E6"/>
                </a:solidFill>
                <a:latin typeface="Fira Sans" pitchFamily="34" charset="0"/>
                <a:ea typeface="Fira Sans" pitchFamily="34" charset="-122"/>
                <a:cs typeface="Fira Sans" pitchFamily="34" charset="-120"/>
              </a:rPr>
              <a:t>Lyu</a:t>
            </a:r>
            <a:r>
              <a:rPr lang="en-US" dirty="0">
                <a:solidFill>
                  <a:srgbClr val="DAD1E6"/>
                </a:solidFill>
                <a:latin typeface="Fira Sans" pitchFamily="34" charset="0"/>
                <a:ea typeface="Fira Sans" pitchFamily="34" charset="-122"/>
                <a:cs typeface="Fira Sans" pitchFamily="34" charset="-120"/>
              </a:rPr>
              <a:t>, M. R. (2018)</a:t>
            </a:r>
          </a:p>
          <a:p>
            <a:pPr>
              <a:lnSpc>
                <a:spcPts val="3050"/>
              </a:lnSpc>
            </a:pPr>
            <a:r>
              <a:rPr lang="en-US" dirty="0">
                <a:solidFill>
                  <a:srgbClr val="DAD1E6"/>
                </a:solidFill>
                <a:latin typeface="Fira Sans" pitchFamily="34" charset="0"/>
                <a:ea typeface="Fira Sans" pitchFamily="34" charset="-122"/>
                <a:cs typeface="Fira Sans" pitchFamily="34" charset="-120"/>
              </a:rPr>
              <a:t>Proposes error detection methods for continuous monitoring, helping to detect and resolve software issues efficiently.</a:t>
            </a:r>
            <a:endParaRPr lang="en-US" dirty="0"/>
          </a:p>
        </p:txBody>
      </p:sp>
      <p:sp>
        <p:nvSpPr>
          <p:cNvPr id="8" name="Rectangle 7"/>
          <p:cNvSpPr/>
          <p:nvPr/>
        </p:nvSpPr>
        <p:spPr>
          <a:xfrm>
            <a:off x="6106885" y="729692"/>
            <a:ext cx="7500258" cy="736099"/>
          </a:xfrm>
          <a:prstGeom prst="rect">
            <a:avLst/>
          </a:prstGeom>
        </p:spPr>
        <p:txBody>
          <a:bodyPr wrap="square">
            <a:spAutoFit/>
          </a:bodyPr>
          <a:lstStyle/>
          <a:p>
            <a:pPr>
              <a:lnSpc>
                <a:spcPts val="5600"/>
              </a:lnSpc>
            </a:pPr>
            <a:r>
              <a:rPr lang="en-US" sz="3200" b="1" u="sng" kern="0" spc="-90" dirty="0">
                <a:solidFill>
                  <a:srgbClr val="FF8AAF"/>
                </a:solidFill>
                <a:latin typeface="Petrona Bold" pitchFamily="34" charset="0"/>
                <a:ea typeface="Petrona Bold" pitchFamily="34" charset="-122"/>
                <a:cs typeface="Petrona Bold" pitchFamily="34" charset="-120"/>
              </a:rPr>
              <a:t>Literature Review</a:t>
            </a:r>
            <a:endParaRPr lang="en-US" sz="3200" u="sng" dirty="0"/>
          </a:p>
        </p:txBody>
      </p:sp>
      <p:pic>
        <p:nvPicPr>
          <p:cNvPr id="2" name="Picture 1"/>
          <p:cNvPicPr>
            <a:picLocks noChangeAspect="1"/>
          </p:cNvPicPr>
          <p:nvPr/>
        </p:nvPicPr>
        <p:blipFill>
          <a:blip r:embed="rId3"/>
          <a:stretch>
            <a:fillRect/>
          </a:stretch>
        </p:blipFill>
        <p:spPr>
          <a:xfrm>
            <a:off x="11639550" y="7562850"/>
            <a:ext cx="2990850" cy="666750"/>
          </a:xfrm>
          <a:prstGeom prst="rect">
            <a:avLst/>
          </a:prstGeom>
        </p:spPr>
      </p:pic>
    </p:spTree>
    <p:extLst>
      <p:ext uri="{BB962C8B-B14F-4D97-AF65-F5344CB8AC3E}">
        <p14:creationId xmlns:p14="http://schemas.microsoft.com/office/powerpoint/2010/main" val="2704195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100"/>
          </a:xfrm>
          <a:prstGeom prst="rect">
            <a:avLst/>
          </a:prstGeom>
        </p:spPr>
      </p:pic>
      <p:sp>
        <p:nvSpPr>
          <p:cNvPr id="3" name="Text 0"/>
          <p:cNvSpPr/>
          <p:nvPr/>
        </p:nvSpPr>
        <p:spPr>
          <a:xfrm>
            <a:off x="6382892" y="996551"/>
            <a:ext cx="7622858" cy="1425893"/>
          </a:xfrm>
          <a:prstGeom prst="rect">
            <a:avLst/>
          </a:prstGeom>
          <a:noFill/>
          <a:ln/>
        </p:spPr>
        <p:txBody>
          <a:bodyPr wrap="square" lIns="0" tIns="0" rIns="0" bIns="0" rtlCol="0" anchor="t"/>
          <a:lstStyle/>
          <a:p>
            <a:pPr marL="0" indent="0">
              <a:lnSpc>
                <a:spcPts val="5600"/>
              </a:lnSpc>
              <a:buNone/>
            </a:pPr>
            <a:r>
              <a:rPr lang="en-US" sz="4450" b="1" u="sng" kern="0" spc="-90" dirty="0">
                <a:solidFill>
                  <a:srgbClr val="FF8AAF"/>
                </a:solidFill>
                <a:latin typeface="Petrona Bold" pitchFamily="34" charset="0"/>
                <a:ea typeface="Petrona Bold" pitchFamily="34" charset="-122"/>
                <a:cs typeface="Petrona Bold" pitchFamily="34" charset="-120"/>
              </a:rPr>
              <a:t>Our Approach: NLP Techniques</a:t>
            </a:r>
            <a:endParaRPr lang="en-US" sz="4450" u="sng" dirty="0"/>
          </a:p>
        </p:txBody>
      </p:sp>
      <p:sp>
        <p:nvSpPr>
          <p:cNvPr id="4" name="Shape 1"/>
          <p:cNvSpPr/>
          <p:nvPr/>
        </p:nvSpPr>
        <p:spPr>
          <a:xfrm>
            <a:off x="6557605" y="2349341"/>
            <a:ext cx="30480" cy="5285184"/>
          </a:xfrm>
          <a:prstGeom prst="roundRect">
            <a:avLst>
              <a:gd name="adj" fmla="val 299443"/>
            </a:avLst>
          </a:prstGeom>
          <a:solidFill>
            <a:srgbClr val="48367C"/>
          </a:solidFill>
          <a:ln/>
        </p:spPr>
      </p:sp>
      <p:sp>
        <p:nvSpPr>
          <p:cNvPr id="5" name="Shape 2"/>
          <p:cNvSpPr/>
          <p:nvPr/>
        </p:nvSpPr>
        <p:spPr>
          <a:xfrm>
            <a:off x="6786801" y="2822972"/>
            <a:ext cx="760571" cy="30480"/>
          </a:xfrm>
          <a:prstGeom prst="roundRect">
            <a:avLst>
              <a:gd name="adj" fmla="val 299443"/>
            </a:avLst>
          </a:prstGeom>
          <a:solidFill>
            <a:srgbClr val="48367C"/>
          </a:solidFill>
          <a:ln/>
        </p:spPr>
      </p:sp>
      <p:sp>
        <p:nvSpPr>
          <p:cNvPr id="6" name="Shape 3"/>
          <p:cNvSpPr/>
          <p:nvPr/>
        </p:nvSpPr>
        <p:spPr>
          <a:xfrm>
            <a:off x="6328410" y="2593777"/>
            <a:ext cx="488871" cy="488871"/>
          </a:xfrm>
          <a:prstGeom prst="roundRect">
            <a:avLst>
              <a:gd name="adj" fmla="val 18670"/>
            </a:avLst>
          </a:prstGeom>
          <a:solidFill>
            <a:srgbClr val="2F1D63"/>
          </a:solidFill>
          <a:ln w="7620">
            <a:solidFill>
              <a:srgbClr val="48367C"/>
            </a:solidFill>
            <a:prstDash val="solid"/>
          </a:ln>
        </p:spPr>
      </p:sp>
      <p:sp>
        <p:nvSpPr>
          <p:cNvPr id="7" name="Text 4"/>
          <p:cNvSpPr/>
          <p:nvPr/>
        </p:nvSpPr>
        <p:spPr>
          <a:xfrm>
            <a:off x="6502956" y="2667000"/>
            <a:ext cx="139660" cy="342305"/>
          </a:xfrm>
          <a:prstGeom prst="rect">
            <a:avLst/>
          </a:prstGeom>
          <a:noFill/>
          <a:ln/>
        </p:spPr>
        <p:txBody>
          <a:bodyPr wrap="none" lIns="0" tIns="0" rIns="0" bIns="0" rtlCol="0" anchor="t"/>
          <a:lstStyle/>
          <a:p>
            <a:pPr marL="0" indent="0" algn="ctr">
              <a:lnSpc>
                <a:spcPts val="2650"/>
              </a:lnSpc>
              <a:buNone/>
            </a:pPr>
            <a:r>
              <a:rPr lang="en-US" sz="2650" b="1" kern="0" spc="-54" dirty="0">
                <a:solidFill>
                  <a:srgbClr val="E0D6DE"/>
                </a:solidFill>
                <a:latin typeface="Petrona Bold" pitchFamily="34" charset="0"/>
                <a:ea typeface="Petrona Bold" pitchFamily="34" charset="-122"/>
                <a:cs typeface="Petrona Bold" pitchFamily="34" charset="-120"/>
              </a:rPr>
              <a:t>1</a:t>
            </a:r>
            <a:endParaRPr lang="en-US" sz="2650" dirty="0"/>
          </a:p>
        </p:txBody>
      </p:sp>
      <p:sp>
        <p:nvSpPr>
          <p:cNvPr id="8" name="Text 5"/>
          <p:cNvSpPr/>
          <p:nvPr/>
        </p:nvSpPr>
        <p:spPr>
          <a:xfrm>
            <a:off x="7767995" y="2566630"/>
            <a:ext cx="2852142" cy="356592"/>
          </a:xfrm>
          <a:prstGeom prst="rect">
            <a:avLst/>
          </a:prstGeom>
          <a:noFill/>
          <a:ln/>
        </p:spPr>
        <p:txBody>
          <a:bodyPr wrap="none" lIns="0" tIns="0" rIns="0" bIns="0" rtlCol="0" anchor="t"/>
          <a:lstStyle/>
          <a:p>
            <a:pPr marL="0" indent="0" algn="l">
              <a:lnSpc>
                <a:spcPts val="2800"/>
              </a:lnSpc>
              <a:buNone/>
            </a:pPr>
            <a:r>
              <a:rPr lang="en-US" sz="2200" b="1" kern="0" spc="-45" dirty="0">
                <a:solidFill>
                  <a:srgbClr val="E0D6DE"/>
                </a:solidFill>
                <a:latin typeface="Petrona Bold" pitchFamily="34" charset="0"/>
                <a:ea typeface="Petrona Bold" pitchFamily="34" charset="-122"/>
                <a:cs typeface="Petrona Bold" pitchFamily="34" charset="-120"/>
              </a:rPr>
              <a:t>Sentiment Analysis</a:t>
            </a:r>
            <a:endParaRPr lang="en-US" sz="2200" dirty="0"/>
          </a:p>
        </p:txBody>
      </p:sp>
      <p:sp>
        <p:nvSpPr>
          <p:cNvPr id="9" name="Text 6"/>
          <p:cNvSpPr/>
          <p:nvPr/>
        </p:nvSpPr>
        <p:spPr>
          <a:xfrm>
            <a:off x="7767995" y="3053596"/>
            <a:ext cx="6101834" cy="695325"/>
          </a:xfrm>
          <a:prstGeom prst="rect">
            <a:avLst/>
          </a:prstGeom>
          <a:noFill/>
          <a:ln/>
        </p:spPr>
        <p:txBody>
          <a:bodyPr wrap="square" lIns="0" tIns="0" rIns="0" bIns="0" rtlCol="0" anchor="t"/>
          <a:lstStyle/>
          <a:p>
            <a:pPr marL="0" indent="0" algn="l">
              <a:lnSpc>
                <a:spcPts val="2700"/>
              </a:lnSpc>
              <a:buNone/>
            </a:pPr>
            <a:r>
              <a:rPr lang="en-US" sz="1700" kern="0" spc="-34" dirty="0">
                <a:solidFill>
                  <a:srgbClr val="E0D6DE"/>
                </a:solidFill>
                <a:latin typeface="Inter" pitchFamily="34" charset="0"/>
                <a:ea typeface="Inter" pitchFamily="34" charset="-122"/>
                <a:cs typeface="Inter" pitchFamily="34" charset="-120"/>
              </a:rPr>
              <a:t>Detect user emotions in feedback as positive, negative, or neutral.</a:t>
            </a:r>
            <a:endParaRPr lang="en-US" sz="1700" dirty="0"/>
          </a:p>
        </p:txBody>
      </p:sp>
      <p:sp>
        <p:nvSpPr>
          <p:cNvPr id="10" name="Shape 7"/>
          <p:cNvSpPr/>
          <p:nvPr/>
        </p:nvSpPr>
        <p:spPr>
          <a:xfrm>
            <a:off x="6786801" y="4657130"/>
            <a:ext cx="760571" cy="30480"/>
          </a:xfrm>
          <a:prstGeom prst="roundRect">
            <a:avLst>
              <a:gd name="adj" fmla="val 299443"/>
            </a:avLst>
          </a:prstGeom>
          <a:solidFill>
            <a:srgbClr val="48367C"/>
          </a:solidFill>
          <a:ln/>
        </p:spPr>
      </p:sp>
      <p:sp>
        <p:nvSpPr>
          <p:cNvPr id="11" name="Shape 8"/>
          <p:cNvSpPr/>
          <p:nvPr/>
        </p:nvSpPr>
        <p:spPr>
          <a:xfrm>
            <a:off x="6328410" y="4427934"/>
            <a:ext cx="488871" cy="488871"/>
          </a:xfrm>
          <a:prstGeom prst="roundRect">
            <a:avLst>
              <a:gd name="adj" fmla="val 18670"/>
            </a:avLst>
          </a:prstGeom>
          <a:solidFill>
            <a:srgbClr val="2F1D63"/>
          </a:solidFill>
          <a:ln w="7620">
            <a:solidFill>
              <a:srgbClr val="48367C"/>
            </a:solidFill>
            <a:prstDash val="solid"/>
          </a:ln>
        </p:spPr>
      </p:sp>
      <p:sp>
        <p:nvSpPr>
          <p:cNvPr id="12" name="Text 9"/>
          <p:cNvSpPr/>
          <p:nvPr/>
        </p:nvSpPr>
        <p:spPr>
          <a:xfrm>
            <a:off x="6479143" y="4501158"/>
            <a:ext cx="187285" cy="342305"/>
          </a:xfrm>
          <a:prstGeom prst="rect">
            <a:avLst/>
          </a:prstGeom>
          <a:noFill/>
          <a:ln/>
        </p:spPr>
        <p:txBody>
          <a:bodyPr wrap="none" lIns="0" tIns="0" rIns="0" bIns="0" rtlCol="0" anchor="t"/>
          <a:lstStyle/>
          <a:p>
            <a:pPr marL="0" indent="0" algn="ctr">
              <a:lnSpc>
                <a:spcPts val="2650"/>
              </a:lnSpc>
              <a:buNone/>
            </a:pPr>
            <a:r>
              <a:rPr lang="en-US" sz="2650" b="1" kern="0" spc="-54" dirty="0">
                <a:solidFill>
                  <a:srgbClr val="E0D6DE"/>
                </a:solidFill>
                <a:latin typeface="Petrona Bold" pitchFamily="34" charset="0"/>
                <a:ea typeface="Petrona Bold" pitchFamily="34" charset="-122"/>
                <a:cs typeface="Petrona Bold" pitchFamily="34" charset="-120"/>
              </a:rPr>
              <a:t>2</a:t>
            </a:r>
            <a:endParaRPr lang="en-US" sz="2650" dirty="0"/>
          </a:p>
        </p:txBody>
      </p:sp>
      <p:sp>
        <p:nvSpPr>
          <p:cNvPr id="13" name="Text 10"/>
          <p:cNvSpPr/>
          <p:nvPr/>
        </p:nvSpPr>
        <p:spPr>
          <a:xfrm>
            <a:off x="7767995" y="4400788"/>
            <a:ext cx="2852142" cy="356592"/>
          </a:xfrm>
          <a:prstGeom prst="rect">
            <a:avLst/>
          </a:prstGeom>
          <a:noFill/>
          <a:ln/>
        </p:spPr>
        <p:txBody>
          <a:bodyPr wrap="none" lIns="0" tIns="0" rIns="0" bIns="0" rtlCol="0" anchor="t"/>
          <a:lstStyle/>
          <a:p>
            <a:pPr marL="0" indent="0" algn="l">
              <a:lnSpc>
                <a:spcPts val="2800"/>
              </a:lnSpc>
              <a:buNone/>
            </a:pPr>
            <a:r>
              <a:rPr lang="en-US" sz="2200" b="1" kern="0" spc="-45" dirty="0">
                <a:solidFill>
                  <a:srgbClr val="E0D6DE"/>
                </a:solidFill>
                <a:latin typeface="Petrona Bold" pitchFamily="34" charset="0"/>
                <a:ea typeface="Petrona Bold" pitchFamily="34" charset="-122"/>
                <a:cs typeface="Petrona Bold" pitchFamily="34" charset="-120"/>
              </a:rPr>
              <a:t>Text Classification</a:t>
            </a:r>
            <a:endParaRPr lang="en-US" sz="2200" dirty="0"/>
          </a:p>
        </p:txBody>
      </p:sp>
      <p:sp>
        <p:nvSpPr>
          <p:cNvPr id="14" name="Text 11"/>
          <p:cNvSpPr/>
          <p:nvPr/>
        </p:nvSpPr>
        <p:spPr>
          <a:xfrm>
            <a:off x="7767995" y="4887754"/>
            <a:ext cx="6101834" cy="695325"/>
          </a:xfrm>
          <a:prstGeom prst="rect">
            <a:avLst/>
          </a:prstGeom>
          <a:noFill/>
          <a:ln/>
        </p:spPr>
        <p:txBody>
          <a:bodyPr wrap="square" lIns="0" tIns="0" rIns="0" bIns="0" rtlCol="0" anchor="t"/>
          <a:lstStyle/>
          <a:p>
            <a:pPr marL="0" indent="0" algn="l">
              <a:lnSpc>
                <a:spcPts val="2700"/>
              </a:lnSpc>
              <a:buNone/>
            </a:pPr>
            <a:r>
              <a:rPr lang="en-US" sz="1700" kern="0" spc="-34" dirty="0">
                <a:solidFill>
                  <a:srgbClr val="E0D6DE"/>
                </a:solidFill>
                <a:latin typeface="Inter" pitchFamily="34" charset="0"/>
                <a:ea typeface="Inter" pitchFamily="34" charset="-122"/>
                <a:cs typeface="Inter" pitchFamily="34" charset="-120"/>
              </a:rPr>
              <a:t>Categorize feedback into error types like crashes or performance bugs.</a:t>
            </a:r>
            <a:endParaRPr lang="en-US" sz="1700" dirty="0"/>
          </a:p>
        </p:txBody>
      </p:sp>
      <p:sp>
        <p:nvSpPr>
          <p:cNvPr id="15" name="Shape 12"/>
          <p:cNvSpPr/>
          <p:nvPr/>
        </p:nvSpPr>
        <p:spPr>
          <a:xfrm>
            <a:off x="6786801" y="6491288"/>
            <a:ext cx="760571" cy="30480"/>
          </a:xfrm>
          <a:prstGeom prst="roundRect">
            <a:avLst>
              <a:gd name="adj" fmla="val 299443"/>
            </a:avLst>
          </a:prstGeom>
          <a:solidFill>
            <a:srgbClr val="48367C"/>
          </a:solidFill>
          <a:ln/>
        </p:spPr>
      </p:sp>
      <p:sp>
        <p:nvSpPr>
          <p:cNvPr id="16" name="Shape 13"/>
          <p:cNvSpPr/>
          <p:nvPr/>
        </p:nvSpPr>
        <p:spPr>
          <a:xfrm>
            <a:off x="6328410" y="6262092"/>
            <a:ext cx="488871" cy="488871"/>
          </a:xfrm>
          <a:prstGeom prst="roundRect">
            <a:avLst>
              <a:gd name="adj" fmla="val 18670"/>
            </a:avLst>
          </a:prstGeom>
          <a:solidFill>
            <a:srgbClr val="2F1D63"/>
          </a:solidFill>
          <a:ln w="7620">
            <a:solidFill>
              <a:srgbClr val="48367C"/>
            </a:solidFill>
            <a:prstDash val="solid"/>
          </a:ln>
        </p:spPr>
      </p:sp>
      <p:sp>
        <p:nvSpPr>
          <p:cNvPr id="17" name="Text 14"/>
          <p:cNvSpPr/>
          <p:nvPr/>
        </p:nvSpPr>
        <p:spPr>
          <a:xfrm>
            <a:off x="6479381" y="6335316"/>
            <a:ext cx="186928" cy="342305"/>
          </a:xfrm>
          <a:prstGeom prst="rect">
            <a:avLst/>
          </a:prstGeom>
          <a:noFill/>
          <a:ln/>
        </p:spPr>
        <p:txBody>
          <a:bodyPr wrap="none" lIns="0" tIns="0" rIns="0" bIns="0" rtlCol="0" anchor="t"/>
          <a:lstStyle/>
          <a:p>
            <a:pPr marL="0" indent="0" algn="ctr">
              <a:lnSpc>
                <a:spcPts val="2650"/>
              </a:lnSpc>
              <a:buNone/>
            </a:pPr>
            <a:r>
              <a:rPr lang="en-US" sz="2650" b="1" kern="0" spc="-54" dirty="0">
                <a:solidFill>
                  <a:srgbClr val="E0D6DE"/>
                </a:solidFill>
                <a:latin typeface="Petrona Bold" pitchFamily="34" charset="0"/>
                <a:ea typeface="Petrona Bold" pitchFamily="34" charset="-122"/>
                <a:cs typeface="Petrona Bold" pitchFamily="34" charset="-120"/>
              </a:rPr>
              <a:t>3</a:t>
            </a:r>
            <a:endParaRPr lang="en-US" sz="2650" dirty="0"/>
          </a:p>
        </p:txBody>
      </p:sp>
      <p:sp>
        <p:nvSpPr>
          <p:cNvPr id="18" name="Text 15"/>
          <p:cNvSpPr/>
          <p:nvPr/>
        </p:nvSpPr>
        <p:spPr>
          <a:xfrm>
            <a:off x="7767995" y="6234946"/>
            <a:ext cx="3315295" cy="356592"/>
          </a:xfrm>
          <a:prstGeom prst="rect">
            <a:avLst/>
          </a:prstGeom>
          <a:noFill/>
          <a:ln/>
        </p:spPr>
        <p:txBody>
          <a:bodyPr wrap="none" lIns="0" tIns="0" rIns="0" bIns="0" rtlCol="0" anchor="t"/>
          <a:lstStyle/>
          <a:p>
            <a:pPr marL="0" indent="0" algn="l">
              <a:lnSpc>
                <a:spcPts val="2800"/>
              </a:lnSpc>
              <a:buNone/>
            </a:pPr>
            <a:r>
              <a:rPr lang="en-US" sz="2200" b="1" kern="0" spc="-45" dirty="0">
                <a:solidFill>
                  <a:srgbClr val="E0D6DE"/>
                </a:solidFill>
                <a:latin typeface="Petrona Bold" pitchFamily="34" charset="0"/>
                <a:ea typeface="Petrona Bold" pitchFamily="34" charset="-122"/>
                <a:cs typeface="Petrona Bold" pitchFamily="34" charset="-120"/>
              </a:rPr>
              <a:t>Named Entity Recognition</a:t>
            </a:r>
            <a:endParaRPr lang="en-US" sz="2200" dirty="0"/>
          </a:p>
        </p:txBody>
      </p:sp>
      <p:sp>
        <p:nvSpPr>
          <p:cNvPr id="19" name="Text 16"/>
          <p:cNvSpPr/>
          <p:nvPr/>
        </p:nvSpPr>
        <p:spPr>
          <a:xfrm>
            <a:off x="7767995" y="6721912"/>
            <a:ext cx="6101834" cy="695325"/>
          </a:xfrm>
          <a:prstGeom prst="rect">
            <a:avLst/>
          </a:prstGeom>
          <a:noFill/>
          <a:ln/>
        </p:spPr>
        <p:txBody>
          <a:bodyPr wrap="square" lIns="0" tIns="0" rIns="0" bIns="0" rtlCol="0" anchor="t"/>
          <a:lstStyle/>
          <a:p>
            <a:pPr marL="0" indent="0" algn="l">
              <a:lnSpc>
                <a:spcPts val="2700"/>
              </a:lnSpc>
              <a:buNone/>
            </a:pPr>
            <a:r>
              <a:rPr lang="en-US" sz="1700" kern="0" spc="-34" dirty="0">
                <a:solidFill>
                  <a:srgbClr val="E0D6DE"/>
                </a:solidFill>
                <a:latin typeface="Inter" pitchFamily="34" charset="0"/>
                <a:ea typeface="Inter" pitchFamily="34" charset="-122"/>
                <a:cs typeface="Inter" pitchFamily="34" charset="-120"/>
              </a:rPr>
              <a:t>Identify </a:t>
            </a:r>
            <a:r>
              <a:rPr lang="en-US" sz="1700" kern="0" spc="-34" dirty="0" smtClean="0">
                <a:solidFill>
                  <a:srgbClr val="E0D6DE"/>
                </a:solidFill>
                <a:latin typeface="Inter" pitchFamily="34" charset="0"/>
                <a:ea typeface="Inter" pitchFamily="34" charset="-122"/>
                <a:cs typeface="Inter" pitchFamily="34" charset="-120"/>
              </a:rPr>
              <a:t>date and time when user experienced also it identifies the functionality issues like login screen and payment gateway from </a:t>
            </a:r>
            <a:r>
              <a:rPr lang="en-US" sz="1700" kern="0" spc="-34" dirty="0">
                <a:solidFill>
                  <a:srgbClr val="E0D6DE"/>
                </a:solidFill>
                <a:latin typeface="Inter" pitchFamily="34" charset="0"/>
                <a:ea typeface="Inter" pitchFamily="34" charset="-122"/>
                <a:cs typeface="Inter" pitchFamily="34" charset="-120"/>
              </a:rPr>
              <a:t>feedback.</a:t>
            </a:r>
            <a:endParaRPr lang="en-US" sz="1700" dirty="0"/>
          </a:p>
        </p:txBody>
      </p:sp>
      <p:pic>
        <p:nvPicPr>
          <p:cNvPr id="20" name="Picture 19"/>
          <p:cNvPicPr>
            <a:picLocks noChangeAspect="1"/>
          </p:cNvPicPr>
          <p:nvPr/>
        </p:nvPicPr>
        <p:blipFill>
          <a:blip r:embed="rId4"/>
          <a:stretch>
            <a:fillRect/>
          </a:stretch>
        </p:blipFill>
        <p:spPr>
          <a:xfrm>
            <a:off x="11639550" y="7547611"/>
            <a:ext cx="2990850" cy="6667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3" name="Text 0"/>
          <p:cNvSpPr/>
          <p:nvPr/>
        </p:nvSpPr>
        <p:spPr>
          <a:xfrm>
            <a:off x="864037" y="3766542"/>
            <a:ext cx="6480810" cy="809982"/>
          </a:xfrm>
          <a:prstGeom prst="rect">
            <a:avLst/>
          </a:prstGeom>
          <a:noFill/>
          <a:ln/>
        </p:spPr>
        <p:txBody>
          <a:bodyPr wrap="none" lIns="0" tIns="0" rIns="0" bIns="0" rtlCol="0" anchor="t"/>
          <a:lstStyle/>
          <a:p>
            <a:pPr marL="0" indent="0">
              <a:lnSpc>
                <a:spcPts val="6350"/>
              </a:lnSpc>
              <a:buNone/>
            </a:pPr>
            <a:r>
              <a:rPr lang="en-US" sz="5100" b="1" u="sng" kern="0" spc="-102" dirty="0">
                <a:solidFill>
                  <a:srgbClr val="FF8AAF"/>
                </a:solidFill>
                <a:latin typeface="Petrona Bold" pitchFamily="34" charset="0"/>
                <a:ea typeface="Petrona Bold" pitchFamily="34" charset="-122"/>
                <a:cs typeface="Petrona Bold" pitchFamily="34" charset="-120"/>
              </a:rPr>
              <a:t>Corpus and Tools</a:t>
            </a:r>
            <a:endParaRPr lang="en-US" sz="5100" u="sng" dirty="0"/>
          </a:p>
        </p:txBody>
      </p:sp>
      <p:pic>
        <p:nvPicPr>
          <p:cNvPr id="4" name="Image 1" descr="preencoded.png"/>
          <p:cNvPicPr>
            <a:picLocks noChangeAspect="1"/>
          </p:cNvPicPr>
          <p:nvPr/>
        </p:nvPicPr>
        <p:blipFill>
          <a:blip r:embed="rId4"/>
          <a:stretch>
            <a:fillRect/>
          </a:stretch>
        </p:blipFill>
        <p:spPr>
          <a:xfrm>
            <a:off x="864037" y="4946809"/>
            <a:ext cx="617220" cy="617220"/>
          </a:xfrm>
          <a:prstGeom prst="rect">
            <a:avLst/>
          </a:prstGeom>
        </p:spPr>
      </p:pic>
      <p:sp>
        <p:nvSpPr>
          <p:cNvPr id="5" name="Text 1"/>
          <p:cNvSpPr/>
          <p:nvPr/>
        </p:nvSpPr>
        <p:spPr>
          <a:xfrm>
            <a:off x="864037" y="5810845"/>
            <a:ext cx="3240405" cy="405051"/>
          </a:xfrm>
          <a:prstGeom prst="rect">
            <a:avLst/>
          </a:prstGeom>
          <a:noFill/>
          <a:ln/>
        </p:spPr>
        <p:txBody>
          <a:bodyPr wrap="none" lIns="0" tIns="0" rIns="0" bIns="0" rtlCol="0" anchor="t"/>
          <a:lstStyle/>
          <a:p>
            <a:pPr marL="0" indent="0" algn="l">
              <a:lnSpc>
                <a:spcPts val="3150"/>
              </a:lnSpc>
              <a:buNone/>
            </a:pPr>
            <a:r>
              <a:rPr lang="en-US" sz="2550" b="1" kern="0" spc="-51" dirty="0">
                <a:solidFill>
                  <a:srgbClr val="E0D6DE"/>
                </a:solidFill>
                <a:latin typeface="Petrona Bold" pitchFamily="34" charset="0"/>
                <a:ea typeface="Petrona Bold" pitchFamily="34" charset="-122"/>
                <a:cs typeface="Petrona Bold" pitchFamily="34" charset="-120"/>
              </a:rPr>
              <a:t>User Feedback</a:t>
            </a:r>
            <a:endParaRPr lang="en-US" sz="2550" dirty="0"/>
          </a:p>
        </p:txBody>
      </p:sp>
      <p:sp>
        <p:nvSpPr>
          <p:cNvPr id="6" name="Text 2"/>
          <p:cNvSpPr/>
          <p:nvPr/>
        </p:nvSpPr>
        <p:spPr>
          <a:xfrm>
            <a:off x="864037" y="6364010"/>
            <a:ext cx="4053840" cy="1185148"/>
          </a:xfrm>
          <a:prstGeom prst="rect">
            <a:avLst/>
          </a:prstGeom>
          <a:noFill/>
          <a:ln/>
        </p:spPr>
        <p:txBody>
          <a:bodyPr wrap="square" lIns="0" tIns="0" rIns="0" bIns="0" rtlCol="0" anchor="t"/>
          <a:lstStyle/>
          <a:p>
            <a:pPr marL="0" indent="0" algn="l">
              <a:lnSpc>
                <a:spcPts val="3100"/>
              </a:lnSpc>
              <a:buNone/>
            </a:pPr>
            <a:r>
              <a:rPr lang="en-US" sz="1900" kern="0" spc="-39" dirty="0">
                <a:solidFill>
                  <a:srgbClr val="E0D6DE"/>
                </a:solidFill>
                <a:latin typeface="Inter" pitchFamily="34" charset="0"/>
                <a:ea typeface="Inter" pitchFamily="34" charset="-122"/>
                <a:cs typeface="Inter" pitchFamily="34" charset="-120"/>
              </a:rPr>
              <a:t>Collected from app reviews, issue reports, and social media comments.</a:t>
            </a:r>
            <a:endParaRPr lang="en-US" sz="1900" dirty="0"/>
          </a:p>
        </p:txBody>
      </p:sp>
      <p:pic>
        <p:nvPicPr>
          <p:cNvPr id="7" name="Image 2" descr="preencoded.png"/>
          <p:cNvPicPr>
            <a:picLocks noChangeAspect="1"/>
          </p:cNvPicPr>
          <p:nvPr/>
        </p:nvPicPr>
        <p:blipFill>
          <a:blip r:embed="rId5"/>
          <a:stretch>
            <a:fillRect/>
          </a:stretch>
        </p:blipFill>
        <p:spPr>
          <a:xfrm>
            <a:off x="5288161" y="4946809"/>
            <a:ext cx="617220" cy="617220"/>
          </a:xfrm>
          <a:prstGeom prst="rect">
            <a:avLst/>
          </a:prstGeom>
        </p:spPr>
      </p:pic>
      <p:sp>
        <p:nvSpPr>
          <p:cNvPr id="8" name="Text 3"/>
          <p:cNvSpPr/>
          <p:nvPr/>
        </p:nvSpPr>
        <p:spPr>
          <a:xfrm>
            <a:off x="5288161" y="5810845"/>
            <a:ext cx="3240405" cy="405051"/>
          </a:xfrm>
          <a:prstGeom prst="rect">
            <a:avLst/>
          </a:prstGeom>
          <a:noFill/>
          <a:ln/>
        </p:spPr>
        <p:txBody>
          <a:bodyPr wrap="none" lIns="0" tIns="0" rIns="0" bIns="0" rtlCol="0" anchor="t"/>
          <a:lstStyle/>
          <a:p>
            <a:pPr marL="0" indent="0" algn="l">
              <a:lnSpc>
                <a:spcPts val="3150"/>
              </a:lnSpc>
              <a:buNone/>
            </a:pPr>
            <a:r>
              <a:rPr lang="en-US" sz="2550" b="1" kern="0" spc="-51" dirty="0">
                <a:solidFill>
                  <a:srgbClr val="E0D6DE"/>
                </a:solidFill>
                <a:latin typeface="Petrona Bold" pitchFamily="34" charset="0"/>
                <a:ea typeface="Petrona Bold" pitchFamily="34" charset="-122"/>
                <a:cs typeface="Petrona Bold" pitchFamily="34" charset="-120"/>
              </a:rPr>
              <a:t>Log Data</a:t>
            </a:r>
            <a:endParaRPr lang="en-US" sz="2550" dirty="0"/>
          </a:p>
        </p:txBody>
      </p:sp>
      <p:sp>
        <p:nvSpPr>
          <p:cNvPr id="9" name="Text 4"/>
          <p:cNvSpPr/>
          <p:nvPr/>
        </p:nvSpPr>
        <p:spPr>
          <a:xfrm>
            <a:off x="5288161" y="6364010"/>
            <a:ext cx="4053959" cy="790099"/>
          </a:xfrm>
          <a:prstGeom prst="rect">
            <a:avLst/>
          </a:prstGeom>
          <a:noFill/>
          <a:ln/>
        </p:spPr>
        <p:txBody>
          <a:bodyPr wrap="square" lIns="0" tIns="0" rIns="0" bIns="0" rtlCol="0" anchor="t"/>
          <a:lstStyle/>
          <a:p>
            <a:pPr marL="0" indent="0" algn="l">
              <a:lnSpc>
                <a:spcPts val="3100"/>
              </a:lnSpc>
              <a:buNone/>
            </a:pPr>
            <a:r>
              <a:rPr lang="en-US" sz="1900" kern="0" spc="-39" dirty="0">
                <a:solidFill>
                  <a:srgbClr val="E0D6DE"/>
                </a:solidFill>
                <a:latin typeface="Inter" pitchFamily="34" charset="0"/>
                <a:ea typeface="Inter" pitchFamily="34" charset="-122"/>
                <a:cs typeface="Inter" pitchFamily="34" charset="-120"/>
              </a:rPr>
              <a:t>Sample logs from public repositories like Kaggle and GitHub.</a:t>
            </a:r>
            <a:endParaRPr lang="en-US" sz="1900" dirty="0"/>
          </a:p>
        </p:txBody>
      </p:sp>
      <p:pic>
        <p:nvPicPr>
          <p:cNvPr id="10" name="Image 3" descr="preencoded.png"/>
          <p:cNvPicPr>
            <a:picLocks noChangeAspect="1"/>
          </p:cNvPicPr>
          <p:nvPr/>
        </p:nvPicPr>
        <p:blipFill>
          <a:blip r:embed="rId6"/>
          <a:stretch>
            <a:fillRect/>
          </a:stretch>
        </p:blipFill>
        <p:spPr>
          <a:xfrm>
            <a:off x="9712404" y="4946809"/>
            <a:ext cx="617220" cy="617220"/>
          </a:xfrm>
          <a:prstGeom prst="rect">
            <a:avLst/>
          </a:prstGeom>
        </p:spPr>
      </p:pic>
      <p:sp>
        <p:nvSpPr>
          <p:cNvPr id="11" name="Text 5"/>
          <p:cNvSpPr/>
          <p:nvPr/>
        </p:nvSpPr>
        <p:spPr>
          <a:xfrm>
            <a:off x="9712404" y="5810845"/>
            <a:ext cx="3240405" cy="405051"/>
          </a:xfrm>
          <a:prstGeom prst="rect">
            <a:avLst/>
          </a:prstGeom>
          <a:noFill/>
          <a:ln/>
        </p:spPr>
        <p:txBody>
          <a:bodyPr wrap="none" lIns="0" tIns="0" rIns="0" bIns="0" rtlCol="0" anchor="t"/>
          <a:lstStyle/>
          <a:p>
            <a:pPr marL="0" indent="0" algn="l">
              <a:lnSpc>
                <a:spcPts val="3150"/>
              </a:lnSpc>
              <a:buNone/>
            </a:pPr>
            <a:r>
              <a:rPr lang="en-US" sz="2550" b="1" kern="0" spc="-51" dirty="0">
                <a:solidFill>
                  <a:srgbClr val="E0D6DE"/>
                </a:solidFill>
                <a:latin typeface="Petrona Bold" pitchFamily="34" charset="0"/>
                <a:ea typeface="Petrona Bold" pitchFamily="34" charset="-122"/>
                <a:cs typeface="Petrona Bold" pitchFamily="34" charset="-120"/>
              </a:rPr>
              <a:t>Tools</a:t>
            </a:r>
            <a:endParaRPr lang="en-US" sz="2550" dirty="0"/>
          </a:p>
        </p:txBody>
      </p:sp>
      <p:sp>
        <p:nvSpPr>
          <p:cNvPr id="12" name="Text 6"/>
          <p:cNvSpPr/>
          <p:nvPr/>
        </p:nvSpPr>
        <p:spPr>
          <a:xfrm>
            <a:off x="9712404" y="6364010"/>
            <a:ext cx="4053840" cy="1185148"/>
          </a:xfrm>
          <a:prstGeom prst="rect">
            <a:avLst/>
          </a:prstGeom>
          <a:noFill/>
          <a:ln/>
        </p:spPr>
        <p:txBody>
          <a:bodyPr wrap="square" lIns="0" tIns="0" rIns="0" bIns="0" rtlCol="0" anchor="t"/>
          <a:lstStyle/>
          <a:p>
            <a:pPr marL="0" indent="0" algn="l">
              <a:lnSpc>
                <a:spcPts val="3100"/>
              </a:lnSpc>
              <a:buNone/>
            </a:pPr>
            <a:r>
              <a:rPr lang="en-US" sz="1900" kern="0" spc="-39" dirty="0">
                <a:solidFill>
                  <a:srgbClr val="E0D6DE"/>
                </a:solidFill>
                <a:latin typeface="Inter" pitchFamily="34" charset="0"/>
                <a:ea typeface="Inter" pitchFamily="34" charset="-122"/>
                <a:cs typeface="Inter" pitchFamily="34" charset="-120"/>
              </a:rPr>
              <a:t>spaCy, NLTK for NLP, Python's re for parsing.</a:t>
            </a:r>
            <a:endParaRPr lang="en-US" sz="1900" dirty="0"/>
          </a:p>
        </p:txBody>
      </p:sp>
      <p:pic>
        <p:nvPicPr>
          <p:cNvPr id="13" name="Picture 12"/>
          <p:cNvPicPr>
            <a:picLocks noChangeAspect="1"/>
          </p:cNvPicPr>
          <p:nvPr/>
        </p:nvPicPr>
        <p:blipFill>
          <a:blip r:embed="rId7"/>
          <a:stretch>
            <a:fillRect/>
          </a:stretch>
        </p:blipFill>
        <p:spPr>
          <a:xfrm>
            <a:off x="11639550" y="7542354"/>
            <a:ext cx="2990850" cy="6667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1898809"/>
            <a:ext cx="6480810" cy="809982"/>
          </a:xfrm>
          <a:prstGeom prst="rect">
            <a:avLst/>
          </a:prstGeom>
          <a:noFill/>
          <a:ln/>
        </p:spPr>
        <p:txBody>
          <a:bodyPr wrap="none" lIns="0" tIns="0" rIns="0" bIns="0" rtlCol="0" anchor="t"/>
          <a:lstStyle/>
          <a:p>
            <a:pPr marL="0" indent="0">
              <a:lnSpc>
                <a:spcPts val="6350"/>
              </a:lnSpc>
              <a:buNone/>
            </a:pPr>
            <a:r>
              <a:rPr lang="en-US" sz="5100" b="1" u="sng" kern="0" spc="-102" dirty="0">
                <a:solidFill>
                  <a:srgbClr val="FF8AAF"/>
                </a:solidFill>
                <a:latin typeface="Petrona Bold" pitchFamily="34" charset="0"/>
                <a:ea typeface="Petrona Bold" pitchFamily="34" charset="-122"/>
                <a:cs typeface="Petrona Bold" pitchFamily="34" charset="-120"/>
              </a:rPr>
              <a:t>User Feedback Corpus</a:t>
            </a:r>
            <a:endParaRPr lang="en-US" sz="5100" u="sng" dirty="0"/>
          </a:p>
        </p:txBody>
      </p:sp>
      <p:sp>
        <p:nvSpPr>
          <p:cNvPr id="4" name="Shape 1"/>
          <p:cNvSpPr/>
          <p:nvPr/>
        </p:nvSpPr>
        <p:spPr>
          <a:xfrm>
            <a:off x="6350437" y="3079075"/>
            <a:ext cx="7415927" cy="3251597"/>
          </a:xfrm>
          <a:prstGeom prst="roundRect">
            <a:avLst>
              <a:gd name="adj" fmla="val 3189"/>
            </a:avLst>
          </a:prstGeom>
          <a:noFill/>
          <a:ln w="15240">
            <a:solidFill>
              <a:srgbClr val="FFFFFF">
                <a:alpha val="24000"/>
              </a:srgbClr>
            </a:solidFill>
            <a:prstDash val="solid"/>
          </a:ln>
        </p:spPr>
      </p:sp>
      <p:sp>
        <p:nvSpPr>
          <p:cNvPr id="5" name="Shape 2"/>
          <p:cNvSpPr/>
          <p:nvPr/>
        </p:nvSpPr>
        <p:spPr>
          <a:xfrm>
            <a:off x="6365677" y="3094315"/>
            <a:ext cx="7385447" cy="706517"/>
          </a:xfrm>
          <a:prstGeom prst="rect">
            <a:avLst/>
          </a:prstGeom>
          <a:solidFill>
            <a:srgbClr val="FFFFFF">
              <a:alpha val="4000"/>
            </a:srgbClr>
          </a:solidFill>
          <a:ln/>
        </p:spPr>
      </p:sp>
      <p:sp>
        <p:nvSpPr>
          <p:cNvPr id="6" name="Text 3"/>
          <p:cNvSpPr/>
          <p:nvPr/>
        </p:nvSpPr>
        <p:spPr>
          <a:xfrm>
            <a:off x="6612731" y="3250049"/>
            <a:ext cx="1348145"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ID</a:t>
            </a:r>
            <a:endParaRPr lang="en-US" sz="1900" dirty="0"/>
          </a:p>
        </p:txBody>
      </p:sp>
      <p:sp>
        <p:nvSpPr>
          <p:cNvPr id="7" name="Text 4"/>
          <p:cNvSpPr/>
          <p:nvPr/>
        </p:nvSpPr>
        <p:spPr>
          <a:xfrm>
            <a:off x="8462129" y="3250049"/>
            <a:ext cx="136052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Source</a:t>
            </a:r>
            <a:endParaRPr lang="en-US" sz="1900" dirty="0"/>
          </a:p>
        </p:txBody>
      </p:sp>
      <p:sp>
        <p:nvSpPr>
          <p:cNvPr id="8" name="Text 5"/>
          <p:cNvSpPr/>
          <p:nvPr/>
        </p:nvSpPr>
        <p:spPr>
          <a:xfrm>
            <a:off x="10323909" y="3250049"/>
            <a:ext cx="133766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Sentiment</a:t>
            </a:r>
            <a:endParaRPr lang="en-US" sz="1900" dirty="0"/>
          </a:p>
        </p:txBody>
      </p:sp>
      <p:sp>
        <p:nvSpPr>
          <p:cNvPr id="9" name="Text 6"/>
          <p:cNvSpPr/>
          <p:nvPr/>
        </p:nvSpPr>
        <p:spPr>
          <a:xfrm>
            <a:off x="12162830" y="3250049"/>
            <a:ext cx="134147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Category</a:t>
            </a:r>
            <a:endParaRPr lang="en-US" sz="1900" dirty="0"/>
          </a:p>
        </p:txBody>
      </p:sp>
      <p:sp>
        <p:nvSpPr>
          <p:cNvPr id="10" name="Shape 7"/>
          <p:cNvSpPr/>
          <p:nvPr/>
        </p:nvSpPr>
        <p:spPr>
          <a:xfrm>
            <a:off x="6365677" y="3800832"/>
            <a:ext cx="7385447" cy="706517"/>
          </a:xfrm>
          <a:prstGeom prst="rect">
            <a:avLst/>
          </a:prstGeom>
          <a:solidFill>
            <a:srgbClr val="000000">
              <a:alpha val="4000"/>
            </a:srgbClr>
          </a:solidFill>
          <a:ln/>
        </p:spPr>
      </p:sp>
      <p:sp>
        <p:nvSpPr>
          <p:cNvPr id="11" name="Text 8"/>
          <p:cNvSpPr/>
          <p:nvPr/>
        </p:nvSpPr>
        <p:spPr>
          <a:xfrm>
            <a:off x="6612731" y="3956566"/>
            <a:ext cx="1348145"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1</a:t>
            </a:r>
            <a:endParaRPr lang="en-US" sz="1900" dirty="0"/>
          </a:p>
        </p:txBody>
      </p:sp>
      <p:sp>
        <p:nvSpPr>
          <p:cNvPr id="12" name="Text 9"/>
          <p:cNvSpPr/>
          <p:nvPr/>
        </p:nvSpPr>
        <p:spPr>
          <a:xfrm>
            <a:off x="8462129" y="3956566"/>
            <a:ext cx="136052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App Store</a:t>
            </a:r>
            <a:endParaRPr lang="en-US" sz="1900" dirty="0"/>
          </a:p>
        </p:txBody>
      </p:sp>
      <p:sp>
        <p:nvSpPr>
          <p:cNvPr id="13" name="Text 10"/>
          <p:cNvSpPr/>
          <p:nvPr/>
        </p:nvSpPr>
        <p:spPr>
          <a:xfrm>
            <a:off x="10323909" y="3956566"/>
            <a:ext cx="133766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Negative</a:t>
            </a:r>
            <a:endParaRPr lang="en-US" sz="1900" dirty="0"/>
          </a:p>
        </p:txBody>
      </p:sp>
      <p:sp>
        <p:nvSpPr>
          <p:cNvPr id="14" name="Text 11"/>
          <p:cNvSpPr/>
          <p:nvPr/>
        </p:nvSpPr>
        <p:spPr>
          <a:xfrm>
            <a:off x="12162830" y="3956566"/>
            <a:ext cx="134147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Crash</a:t>
            </a:r>
            <a:endParaRPr lang="en-US" sz="1900" dirty="0"/>
          </a:p>
        </p:txBody>
      </p:sp>
      <p:sp>
        <p:nvSpPr>
          <p:cNvPr id="15" name="Shape 12"/>
          <p:cNvSpPr/>
          <p:nvPr/>
        </p:nvSpPr>
        <p:spPr>
          <a:xfrm>
            <a:off x="6365677" y="4507349"/>
            <a:ext cx="7385447" cy="1101566"/>
          </a:xfrm>
          <a:prstGeom prst="rect">
            <a:avLst/>
          </a:prstGeom>
          <a:solidFill>
            <a:srgbClr val="FFFFFF">
              <a:alpha val="4000"/>
            </a:srgbClr>
          </a:solidFill>
          <a:ln/>
        </p:spPr>
      </p:sp>
      <p:sp>
        <p:nvSpPr>
          <p:cNvPr id="16" name="Text 13"/>
          <p:cNvSpPr/>
          <p:nvPr/>
        </p:nvSpPr>
        <p:spPr>
          <a:xfrm>
            <a:off x="6612731" y="4663083"/>
            <a:ext cx="1348145"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2</a:t>
            </a:r>
            <a:endParaRPr lang="en-US" sz="1900" dirty="0"/>
          </a:p>
        </p:txBody>
      </p:sp>
      <p:sp>
        <p:nvSpPr>
          <p:cNvPr id="17" name="Text 14"/>
          <p:cNvSpPr/>
          <p:nvPr/>
        </p:nvSpPr>
        <p:spPr>
          <a:xfrm>
            <a:off x="8462129" y="4663083"/>
            <a:ext cx="136052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GitHub</a:t>
            </a:r>
            <a:endParaRPr lang="en-US" sz="1900" dirty="0"/>
          </a:p>
        </p:txBody>
      </p:sp>
      <p:sp>
        <p:nvSpPr>
          <p:cNvPr id="18" name="Text 15"/>
          <p:cNvSpPr/>
          <p:nvPr/>
        </p:nvSpPr>
        <p:spPr>
          <a:xfrm>
            <a:off x="10323909" y="4663083"/>
            <a:ext cx="133766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Negative</a:t>
            </a:r>
            <a:endParaRPr lang="en-US" sz="1900" dirty="0"/>
          </a:p>
        </p:txBody>
      </p:sp>
      <p:sp>
        <p:nvSpPr>
          <p:cNvPr id="19" name="Text 16"/>
          <p:cNvSpPr/>
          <p:nvPr/>
        </p:nvSpPr>
        <p:spPr>
          <a:xfrm>
            <a:off x="12028714" y="4663083"/>
            <a:ext cx="1475593" cy="790099"/>
          </a:xfrm>
          <a:prstGeom prst="rect">
            <a:avLst/>
          </a:prstGeom>
          <a:noFill/>
          <a:ln/>
        </p:spPr>
        <p:txBody>
          <a:bodyPr wrap="squar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Performance</a:t>
            </a:r>
            <a:endParaRPr lang="en-US" sz="1900" dirty="0"/>
          </a:p>
        </p:txBody>
      </p:sp>
      <p:sp>
        <p:nvSpPr>
          <p:cNvPr id="20" name="Shape 17"/>
          <p:cNvSpPr/>
          <p:nvPr/>
        </p:nvSpPr>
        <p:spPr>
          <a:xfrm>
            <a:off x="6365677" y="5608914"/>
            <a:ext cx="7385447" cy="1594773"/>
          </a:xfrm>
          <a:prstGeom prst="rect">
            <a:avLst/>
          </a:prstGeom>
          <a:solidFill>
            <a:srgbClr val="000000">
              <a:alpha val="4000"/>
            </a:srgbClr>
          </a:solidFill>
          <a:ln/>
        </p:spPr>
      </p:sp>
      <p:sp>
        <p:nvSpPr>
          <p:cNvPr id="21" name="Text 18"/>
          <p:cNvSpPr/>
          <p:nvPr/>
        </p:nvSpPr>
        <p:spPr>
          <a:xfrm>
            <a:off x="6612731" y="5764649"/>
            <a:ext cx="1348145"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3</a:t>
            </a:r>
            <a:endParaRPr lang="en-US" sz="1900" dirty="0"/>
          </a:p>
        </p:txBody>
      </p:sp>
      <p:sp>
        <p:nvSpPr>
          <p:cNvPr id="22" name="Text 19"/>
          <p:cNvSpPr/>
          <p:nvPr/>
        </p:nvSpPr>
        <p:spPr>
          <a:xfrm>
            <a:off x="8462129" y="5764649"/>
            <a:ext cx="136052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Twitter</a:t>
            </a:r>
            <a:endParaRPr lang="en-US" sz="1900" dirty="0"/>
          </a:p>
        </p:txBody>
      </p:sp>
      <p:sp>
        <p:nvSpPr>
          <p:cNvPr id="23" name="Text 20"/>
          <p:cNvSpPr/>
          <p:nvPr/>
        </p:nvSpPr>
        <p:spPr>
          <a:xfrm>
            <a:off x="10323909" y="5764649"/>
            <a:ext cx="133766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Positive</a:t>
            </a:r>
            <a:endParaRPr lang="en-US" sz="1900" dirty="0"/>
          </a:p>
        </p:txBody>
      </p:sp>
      <p:sp>
        <p:nvSpPr>
          <p:cNvPr id="24" name="Text 21"/>
          <p:cNvSpPr/>
          <p:nvPr/>
        </p:nvSpPr>
        <p:spPr>
          <a:xfrm>
            <a:off x="12162830" y="5764649"/>
            <a:ext cx="1341477" cy="395049"/>
          </a:xfrm>
          <a:prstGeom prst="rect">
            <a:avLst/>
          </a:prstGeom>
          <a:noFill/>
          <a:ln/>
        </p:spPr>
        <p:txBody>
          <a:bodyPr wrap="none" lIns="0" tIns="0" rIns="0" bIns="0" rtlCol="0" anchor="t"/>
          <a:lstStyle/>
          <a:p>
            <a:pPr marL="0" indent="0">
              <a:lnSpc>
                <a:spcPts val="3100"/>
              </a:lnSpc>
              <a:buNone/>
            </a:pPr>
            <a:r>
              <a:rPr lang="en-US" sz="1900" kern="0" spc="-39" dirty="0">
                <a:solidFill>
                  <a:srgbClr val="E0D6DE"/>
                </a:solidFill>
                <a:latin typeface="Inter" pitchFamily="34" charset="0"/>
                <a:ea typeface="Inter" pitchFamily="34" charset="-122"/>
                <a:cs typeface="Inter" pitchFamily="34" charset="-120"/>
              </a:rPr>
              <a:t>N/A</a:t>
            </a:r>
            <a:endParaRPr lang="en-US" sz="1900" dirty="0"/>
          </a:p>
        </p:txBody>
      </p:sp>
      <p:pic>
        <p:nvPicPr>
          <p:cNvPr id="25" name="Picture 24"/>
          <p:cNvPicPr>
            <a:picLocks noChangeAspect="1"/>
          </p:cNvPicPr>
          <p:nvPr/>
        </p:nvPicPr>
        <p:blipFill>
          <a:blip r:embed="rId4"/>
          <a:stretch>
            <a:fillRect/>
          </a:stretch>
        </p:blipFill>
        <p:spPr>
          <a:xfrm>
            <a:off x="5698272" y="2826578"/>
            <a:ext cx="8854069" cy="3756590"/>
          </a:xfrm>
          <a:prstGeom prst="rect">
            <a:avLst/>
          </a:prstGeom>
        </p:spPr>
      </p:pic>
      <p:pic>
        <p:nvPicPr>
          <p:cNvPr id="26" name="Picture 25"/>
          <p:cNvPicPr>
            <a:picLocks noChangeAspect="1"/>
          </p:cNvPicPr>
          <p:nvPr/>
        </p:nvPicPr>
        <p:blipFill>
          <a:blip r:embed="rId5"/>
          <a:stretch>
            <a:fillRect/>
          </a:stretch>
        </p:blipFill>
        <p:spPr>
          <a:xfrm>
            <a:off x="11561491" y="7460797"/>
            <a:ext cx="2990850" cy="6667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1221105" y="1824839"/>
            <a:ext cx="6480810" cy="809982"/>
          </a:xfrm>
          <a:prstGeom prst="rect">
            <a:avLst/>
          </a:prstGeom>
          <a:noFill/>
          <a:ln/>
        </p:spPr>
        <p:txBody>
          <a:bodyPr wrap="none" lIns="0" tIns="0" rIns="0" bIns="0" rtlCol="0" anchor="t"/>
          <a:lstStyle/>
          <a:p>
            <a:pPr>
              <a:lnSpc>
                <a:spcPts val="6350"/>
              </a:lnSpc>
            </a:pPr>
            <a:r>
              <a:rPr lang="en-US" sz="5100" b="1" u="sng" kern="0" spc="-102" dirty="0">
                <a:solidFill>
                  <a:srgbClr val="FF8AAF"/>
                </a:solidFill>
                <a:latin typeface="Petrona Bold" pitchFamily="34" charset="0"/>
                <a:ea typeface="Petrona Bold" pitchFamily="34" charset="-122"/>
                <a:cs typeface="Petrona Bold" pitchFamily="34" charset="-120"/>
              </a:rPr>
              <a:t>Summary</a:t>
            </a:r>
            <a:endParaRPr lang="en-US" sz="5100" u="sng" dirty="0"/>
          </a:p>
        </p:txBody>
      </p:sp>
      <p:sp>
        <p:nvSpPr>
          <p:cNvPr id="5" name="Text 2"/>
          <p:cNvSpPr/>
          <p:nvPr/>
        </p:nvSpPr>
        <p:spPr>
          <a:xfrm>
            <a:off x="1062395" y="2782610"/>
            <a:ext cx="158710" cy="388858"/>
          </a:xfrm>
          <a:prstGeom prst="rect">
            <a:avLst/>
          </a:prstGeom>
          <a:noFill/>
          <a:ln/>
        </p:spPr>
        <p:txBody>
          <a:bodyPr wrap="none" lIns="0" tIns="0" rIns="0" bIns="0" rtlCol="0" anchor="t"/>
          <a:lstStyle/>
          <a:p>
            <a:pPr marL="0" indent="0" algn="ctr">
              <a:lnSpc>
                <a:spcPts val="3050"/>
              </a:lnSpc>
              <a:buNone/>
            </a:pPr>
            <a:endParaRPr lang="en-US" sz="3050" dirty="0"/>
          </a:p>
        </p:txBody>
      </p:sp>
      <p:sp>
        <p:nvSpPr>
          <p:cNvPr id="6" name="Text 3"/>
          <p:cNvSpPr/>
          <p:nvPr/>
        </p:nvSpPr>
        <p:spPr>
          <a:xfrm>
            <a:off x="1666280" y="2699385"/>
            <a:ext cx="3240405" cy="405051"/>
          </a:xfrm>
          <a:prstGeom prst="rect">
            <a:avLst/>
          </a:prstGeom>
          <a:noFill/>
          <a:ln/>
        </p:spPr>
        <p:txBody>
          <a:bodyPr wrap="none" lIns="0" tIns="0" rIns="0" bIns="0" rtlCol="0" anchor="t"/>
          <a:lstStyle/>
          <a:p>
            <a:pPr marL="0" indent="0">
              <a:lnSpc>
                <a:spcPts val="3150"/>
              </a:lnSpc>
              <a:buNone/>
            </a:pPr>
            <a:endParaRPr lang="en-US" sz="2550" dirty="0"/>
          </a:p>
        </p:txBody>
      </p:sp>
      <p:sp>
        <p:nvSpPr>
          <p:cNvPr id="7" name="Text 4"/>
          <p:cNvSpPr/>
          <p:nvPr/>
        </p:nvSpPr>
        <p:spPr>
          <a:xfrm>
            <a:off x="1221105" y="2790154"/>
            <a:ext cx="6830949" cy="2244090"/>
          </a:xfrm>
          <a:prstGeom prst="rect">
            <a:avLst/>
          </a:prstGeom>
          <a:noFill/>
          <a:ln/>
        </p:spPr>
        <p:txBody>
          <a:bodyPr wrap="none" lIns="0" tIns="0" rIns="0" bIns="0" rtlCol="0" anchor="t"/>
          <a:lstStyle/>
          <a:p>
            <a:pPr>
              <a:lnSpc>
                <a:spcPts val="3100"/>
              </a:lnSpc>
            </a:pPr>
            <a:r>
              <a:rPr lang="en-US" sz="1900" kern="0" spc="-39" dirty="0">
                <a:solidFill>
                  <a:srgbClr val="E0D6DE"/>
                </a:solidFill>
                <a:latin typeface="Inter" pitchFamily="34" charset="0"/>
                <a:ea typeface="Inter" pitchFamily="34" charset="-122"/>
                <a:cs typeface="Inter" pitchFamily="34" charset="-120"/>
              </a:rPr>
              <a:t>This project we Further enhance the accuracy of NLP models. </a:t>
            </a:r>
          </a:p>
          <a:p>
            <a:pPr>
              <a:lnSpc>
                <a:spcPts val="3100"/>
              </a:lnSpc>
            </a:pPr>
            <a:r>
              <a:rPr lang="en-US" sz="1900" kern="0" spc="-39" dirty="0">
                <a:solidFill>
                  <a:srgbClr val="E0D6DE"/>
                </a:solidFill>
                <a:latin typeface="Inter" pitchFamily="34" charset="0"/>
                <a:ea typeface="Inter" pitchFamily="34" charset="-122"/>
                <a:cs typeface="Inter" pitchFamily="34" charset="-120"/>
              </a:rPr>
              <a:t>It simplifies the error detection process for mobile and </a:t>
            </a:r>
          </a:p>
          <a:p>
            <a:pPr>
              <a:lnSpc>
                <a:spcPts val="3100"/>
              </a:lnSpc>
            </a:pPr>
            <a:r>
              <a:rPr lang="en-US" sz="1900" kern="0" spc="-39" dirty="0">
                <a:solidFill>
                  <a:srgbClr val="E0D6DE"/>
                </a:solidFill>
                <a:latin typeface="Inter" pitchFamily="34" charset="0"/>
                <a:ea typeface="Inter" pitchFamily="34" charset="-122"/>
                <a:cs typeface="Inter" pitchFamily="34" charset="-120"/>
              </a:rPr>
              <a:t>web-applications by leveraging NLP techniques to analyze </a:t>
            </a:r>
          </a:p>
          <a:p>
            <a:pPr>
              <a:lnSpc>
                <a:spcPts val="3100"/>
              </a:lnSpc>
            </a:pPr>
            <a:r>
              <a:rPr lang="en-US" sz="1900" kern="0" spc="-39" dirty="0">
                <a:solidFill>
                  <a:srgbClr val="E0D6DE"/>
                </a:solidFill>
                <a:latin typeface="Inter" pitchFamily="34" charset="0"/>
                <a:ea typeface="Inter" pitchFamily="34" charset="-122"/>
                <a:cs typeface="Inter" pitchFamily="34" charset="-120"/>
              </a:rPr>
              <a:t>user feedback and reviews. It also provides actionable insights, </a:t>
            </a:r>
          </a:p>
          <a:p>
            <a:pPr>
              <a:lnSpc>
                <a:spcPts val="3100"/>
              </a:lnSpc>
            </a:pPr>
            <a:r>
              <a:rPr lang="en-US" sz="1900" kern="0" spc="-39" dirty="0">
                <a:solidFill>
                  <a:srgbClr val="E0D6DE"/>
                </a:solidFill>
                <a:latin typeface="Inter" pitchFamily="34" charset="0"/>
                <a:ea typeface="Inter" pitchFamily="34" charset="-122"/>
                <a:cs typeface="Inter" pitchFamily="34" charset="-120"/>
              </a:rPr>
              <a:t>allowing developers to prioritize and fix issues efficiently.</a:t>
            </a:r>
            <a:endParaRPr lang="en-US" sz="1900" dirty="0"/>
          </a:p>
        </p:txBody>
      </p:sp>
      <p:sp>
        <p:nvSpPr>
          <p:cNvPr id="9" name="Text 6"/>
          <p:cNvSpPr/>
          <p:nvPr/>
        </p:nvSpPr>
        <p:spPr>
          <a:xfrm>
            <a:off x="1035368" y="4255294"/>
            <a:ext cx="212646" cy="388858"/>
          </a:xfrm>
          <a:prstGeom prst="rect">
            <a:avLst/>
          </a:prstGeom>
          <a:noFill/>
          <a:ln/>
        </p:spPr>
        <p:txBody>
          <a:bodyPr wrap="none" lIns="0" tIns="0" rIns="0" bIns="0" rtlCol="0" anchor="t"/>
          <a:lstStyle/>
          <a:p>
            <a:pPr marL="0" indent="0" algn="ctr">
              <a:lnSpc>
                <a:spcPts val="3050"/>
              </a:lnSpc>
              <a:buNone/>
            </a:pPr>
            <a:endParaRPr lang="en-US" sz="3050" dirty="0"/>
          </a:p>
        </p:txBody>
      </p:sp>
      <p:sp>
        <p:nvSpPr>
          <p:cNvPr id="10" name="Text 7"/>
          <p:cNvSpPr/>
          <p:nvPr/>
        </p:nvSpPr>
        <p:spPr>
          <a:xfrm>
            <a:off x="1666280" y="4172069"/>
            <a:ext cx="3240405" cy="405051"/>
          </a:xfrm>
          <a:prstGeom prst="rect">
            <a:avLst/>
          </a:prstGeom>
          <a:noFill/>
          <a:ln/>
        </p:spPr>
        <p:txBody>
          <a:bodyPr wrap="none" lIns="0" tIns="0" rIns="0" bIns="0" rtlCol="0" anchor="t"/>
          <a:lstStyle/>
          <a:p>
            <a:pPr marL="0" indent="0">
              <a:lnSpc>
                <a:spcPts val="3150"/>
              </a:lnSpc>
              <a:buNone/>
            </a:pPr>
            <a:endParaRPr lang="en-US" sz="2550" dirty="0"/>
          </a:p>
        </p:txBody>
      </p:sp>
      <p:sp>
        <p:nvSpPr>
          <p:cNvPr id="13" name="Text 10"/>
          <p:cNvSpPr/>
          <p:nvPr/>
        </p:nvSpPr>
        <p:spPr>
          <a:xfrm>
            <a:off x="1035606" y="5727978"/>
            <a:ext cx="212288" cy="388858"/>
          </a:xfrm>
          <a:prstGeom prst="rect">
            <a:avLst/>
          </a:prstGeom>
          <a:noFill/>
          <a:ln/>
        </p:spPr>
        <p:txBody>
          <a:bodyPr wrap="none" lIns="0" tIns="0" rIns="0" bIns="0" rtlCol="0" anchor="t"/>
          <a:lstStyle/>
          <a:p>
            <a:pPr marL="0" indent="0" algn="ctr">
              <a:lnSpc>
                <a:spcPts val="3050"/>
              </a:lnSpc>
              <a:buNone/>
            </a:pPr>
            <a:endParaRPr lang="en-US" sz="3050" dirty="0"/>
          </a:p>
        </p:txBody>
      </p:sp>
      <p:sp>
        <p:nvSpPr>
          <p:cNvPr id="14" name="Text 11"/>
          <p:cNvSpPr/>
          <p:nvPr/>
        </p:nvSpPr>
        <p:spPr>
          <a:xfrm>
            <a:off x="1666280" y="5644753"/>
            <a:ext cx="3240405" cy="405051"/>
          </a:xfrm>
          <a:prstGeom prst="rect">
            <a:avLst/>
          </a:prstGeom>
          <a:noFill/>
          <a:ln/>
        </p:spPr>
        <p:txBody>
          <a:bodyPr wrap="none" lIns="0" tIns="0" rIns="0" bIns="0" rtlCol="0" anchor="t"/>
          <a:lstStyle/>
          <a:p>
            <a:pPr marL="0" indent="0">
              <a:lnSpc>
                <a:spcPts val="3150"/>
              </a:lnSpc>
              <a:buNone/>
            </a:pPr>
            <a:endParaRPr lang="en-US" sz="2550" dirty="0"/>
          </a:p>
        </p:txBody>
      </p:sp>
      <p:sp>
        <p:nvSpPr>
          <p:cNvPr id="15" name="Text 12"/>
          <p:cNvSpPr/>
          <p:nvPr/>
        </p:nvSpPr>
        <p:spPr>
          <a:xfrm>
            <a:off x="1666280" y="6197918"/>
            <a:ext cx="6613684" cy="790099"/>
          </a:xfrm>
          <a:prstGeom prst="rect">
            <a:avLst/>
          </a:prstGeom>
          <a:noFill/>
          <a:ln/>
        </p:spPr>
        <p:txBody>
          <a:bodyPr wrap="square" lIns="0" tIns="0" rIns="0" bIns="0" rtlCol="0" anchor="t"/>
          <a:lstStyle/>
          <a:p>
            <a:pPr marL="0" indent="0">
              <a:lnSpc>
                <a:spcPts val="3100"/>
              </a:lnSpc>
              <a:buNone/>
            </a:pP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247</TotalTime>
  <Words>509</Words>
  <Application>Microsoft Office PowerPoint</Application>
  <PresentationFormat>Custom</PresentationFormat>
  <Paragraphs>92</Paragraphs>
  <Slides>10</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Petrona Bold</vt:lpstr>
      <vt:lpstr>Inter</vt:lpstr>
      <vt:lpstr>Fira Sans</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sandeep sangvi</dc:creator>
  <cp:lastModifiedBy>Microsoft account</cp:lastModifiedBy>
  <cp:revision>50</cp:revision>
  <dcterms:created xsi:type="dcterms:W3CDTF">2024-10-09T15:30:10Z</dcterms:created>
  <dcterms:modified xsi:type="dcterms:W3CDTF">2024-10-09T21:34:12Z</dcterms:modified>
</cp:coreProperties>
</file>